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0" r:id="rId3"/>
    <p:sldId id="258" r:id="rId4"/>
    <p:sldId id="261" r:id="rId5"/>
    <p:sldId id="324" r:id="rId6"/>
    <p:sldId id="325" r:id="rId7"/>
    <p:sldId id="319" r:id="rId8"/>
    <p:sldId id="291" r:id="rId9"/>
    <p:sldId id="292" r:id="rId10"/>
    <p:sldId id="315" r:id="rId11"/>
    <p:sldId id="286" r:id="rId12"/>
    <p:sldId id="329" r:id="rId13"/>
    <p:sldId id="293" r:id="rId14"/>
    <p:sldId id="334" r:id="rId15"/>
    <p:sldId id="335" r:id="rId16"/>
    <p:sldId id="337" r:id="rId17"/>
  </p:sldIdLst>
  <p:sldSz cx="9144000" cy="6858000" type="screen4x3"/>
  <p:notesSz cx="7104063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D0EBB3"/>
    <a:srgbClr val="00B0F0"/>
    <a:srgbClr val="3BCCFF"/>
    <a:srgbClr val="6600FF"/>
    <a:srgbClr val="00FF99"/>
    <a:srgbClr val="00CC99"/>
    <a:srgbClr val="66FF33"/>
    <a:srgbClr val="00445C"/>
    <a:srgbClr val="696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746" autoAdjust="0"/>
  </p:normalViewPr>
  <p:slideViewPr>
    <p:cSldViewPr>
      <p:cViewPr varScale="1">
        <p:scale>
          <a:sx n="98" d="100"/>
          <a:sy n="98" d="100"/>
        </p:scale>
        <p:origin x="1046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2294" y="34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470FE2-3E00-47CD-BE43-334A0918EA5C}" type="doc">
      <dgm:prSet loTypeId="urn:microsoft.com/office/officeart/2005/8/layout/vList4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B646B8-69EB-484E-9B8E-AAB82B8034C7}">
      <dgm:prSet custT="1"/>
      <dgm:spPr>
        <a:solidFill>
          <a:srgbClr val="FFC000"/>
        </a:solidFill>
      </dgm:spPr>
      <dgm:t>
        <a:bodyPr/>
        <a:lstStyle/>
        <a:p>
          <a:r>
            <a:rPr lang="ja-JP" sz="3500" baseline="0"/>
            <a:t>①</a:t>
          </a:r>
          <a:r>
            <a:rPr lang="en-US" sz="3500" baseline="0"/>
            <a:t>IT</a:t>
          </a:r>
          <a:r>
            <a:rPr lang="ja-JP" sz="3500" baseline="0"/>
            <a:t>が好きな人</a:t>
          </a:r>
          <a:r>
            <a:rPr lang="en-US" sz="3500" baseline="0"/>
            <a:t>(</a:t>
          </a:r>
          <a:r>
            <a:rPr lang="ja-JP" sz="3500" baseline="0"/>
            <a:t>応募必須要件</a:t>
          </a:r>
          <a:r>
            <a:rPr lang="en-US" sz="3500" baseline="0"/>
            <a:t>)</a:t>
          </a:r>
        </a:p>
      </dgm:t>
    </dgm:pt>
    <dgm:pt modelId="{C51C6DDA-7DDD-437F-BA87-3B30B20DBE68}" type="parTrans" cxnId="{A242E7E7-0D5A-4564-A0C9-8C91328C7802}">
      <dgm:prSet/>
      <dgm:spPr/>
      <dgm:t>
        <a:bodyPr/>
        <a:lstStyle/>
        <a:p>
          <a:endParaRPr lang="en-US"/>
        </a:p>
      </dgm:t>
    </dgm:pt>
    <dgm:pt modelId="{6F126947-D377-4870-A147-1B344ABD18CE}" type="sibTrans" cxnId="{A242E7E7-0D5A-4564-A0C9-8C91328C7802}">
      <dgm:prSet/>
      <dgm:spPr/>
      <dgm:t>
        <a:bodyPr/>
        <a:lstStyle/>
        <a:p>
          <a:endParaRPr lang="en-US"/>
        </a:p>
      </dgm:t>
    </dgm:pt>
    <dgm:pt modelId="{2D68991D-FEF9-4A18-9403-C97E5F2804BF}">
      <dgm:prSet custT="1"/>
      <dgm:spPr>
        <a:solidFill>
          <a:srgbClr val="00B0F0"/>
        </a:solidFill>
      </dgm:spPr>
      <dgm:t>
        <a:bodyPr/>
        <a:lstStyle/>
        <a:p>
          <a:r>
            <a:rPr lang="ja-JP" sz="3500" baseline="0" dirty="0"/>
            <a:t>②</a:t>
          </a:r>
          <a:r>
            <a:rPr lang="ja-JP" altLang="en-US" sz="3500" baseline="0" dirty="0"/>
            <a:t>調べもの、</a:t>
          </a:r>
          <a:r>
            <a:rPr lang="ja-JP" sz="3500" baseline="0" dirty="0"/>
            <a:t>勉強が好きな人</a:t>
          </a:r>
          <a:endParaRPr lang="en-US" sz="3500" baseline="0" dirty="0"/>
        </a:p>
      </dgm:t>
    </dgm:pt>
    <dgm:pt modelId="{8BE8B0EF-5B64-46A4-A955-3FF31FD8350E}" type="parTrans" cxnId="{549EA081-E796-4EE3-A9A4-FD6144D7DEE1}">
      <dgm:prSet/>
      <dgm:spPr/>
      <dgm:t>
        <a:bodyPr/>
        <a:lstStyle/>
        <a:p>
          <a:endParaRPr lang="en-US"/>
        </a:p>
      </dgm:t>
    </dgm:pt>
    <dgm:pt modelId="{9B458248-CE20-4403-B4F2-0FA18B5A5C47}" type="sibTrans" cxnId="{549EA081-E796-4EE3-A9A4-FD6144D7DEE1}">
      <dgm:prSet/>
      <dgm:spPr/>
      <dgm:t>
        <a:bodyPr/>
        <a:lstStyle/>
        <a:p>
          <a:endParaRPr lang="en-US"/>
        </a:p>
      </dgm:t>
    </dgm:pt>
    <dgm:pt modelId="{6732E43E-7F99-4270-B7AF-0C9864CB8662}">
      <dgm:prSet custT="1"/>
      <dgm:spPr>
        <a:solidFill>
          <a:srgbClr val="92D050"/>
        </a:solidFill>
      </dgm:spPr>
      <dgm:t>
        <a:bodyPr/>
        <a:lstStyle/>
        <a:p>
          <a:r>
            <a:rPr lang="ja-JP" sz="3500" baseline="0" dirty="0"/>
            <a:t>③</a:t>
          </a:r>
          <a:r>
            <a:rPr lang="ja-JP" altLang="en-US" sz="3500" baseline="0" dirty="0"/>
            <a:t>コミュニケーションを大切にする人</a:t>
          </a:r>
          <a:endParaRPr lang="en-US" sz="3500" baseline="0" dirty="0"/>
        </a:p>
      </dgm:t>
    </dgm:pt>
    <dgm:pt modelId="{D9CEB008-4066-4E4A-9B3D-D9429EA3DF3F}" type="parTrans" cxnId="{15AA85BE-3177-43E3-A2FC-5034A986484E}">
      <dgm:prSet/>
      <dgm:spPr/>
      <dgm:t>
        <a:bodyPr/>
        <a:lstStyle/>
        <a:p>
          <a:endParaRPr lang="en-US"/>
        </a:p>
      </dgm:t>
    </dgm:pt>
    <dgm:pt modelId="{AF09F678-3017-4E73-85D3-3EC813651ECA}" type="sibTrans" cxnId="{15AA85BE-3177-43E3-A2FC-5034A986484E}">
      <dgm:prSet/>
      <dgm:spPr/>
      <dgm:t>
        <a:bodyPr/>
        <a:lstStyle/>
        <a:p>
          <a:endParaRPr lang="en-US"/>
        </a:p>
      </dgm:t>
    </dgm:pt>
    <dgm:pt modelId="{C0F24812-8656-4CB1-84C0-9603C969BA46}" type="pres">
      <dgm:prSet presAssocID="{01470FE2-3E00-47CD-BE43-334A0918EA5C}" presName="linear" presStyleCnt="0">
        <dgm:presLayoutVars>
          <dgm:dir/>
          <dgm:resizeHandles val="exact"/>
        </dgm:presLayoutVars>
      </dgm:prSet>
      <dgm:spPr/>
    </dgm:pt>
    <dgm:pt modelId="{D30F108C-0618-4E8D-94EB-44CB72116B97}" type="pres">
      <dgm:prSet presAssocID="{E8B646B8-69EB-484E-9B8E-AAB82B8034C7}" presName="comp" presStyleCnt="0"/>
      <dgm:spPr/>
    </dgm:pt>
    <dgm:pt modelId="{1EE95485-7B30-4656-A0D9-3773898F8566}" type="pres">
      <dgm:prSet presAssocID="{E8B646B8-69EB-484E-9B8E-AAB82B8034C7}" presName="box" presStyleLbl="node1" presStyleIdx="0" presStyleCnt="3"/>
      <dgm:spPr/>
    </dgm:pt>
    <dgm:pt modelId="{C22B20F4-3146-4808-B264-F3AA21692B50}" type="pres">
      <dgm:prSet presAssocID="{E8B646B8-69EB-484E-9B8E-AAB82B8034C7}" presName="img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5000" b="-15000"/>
          </a:stretch>
        </a:blipFill>
      </dgm:spPr>
    </dgm:pt>
    <dgm:pt modelId="{9C3F9A7E-99F6-4DE4-88B8-14CBC1D11853}" type="pres">
      <dgm:prSet presAssocID="{E8B646B8-69EB-484E-9B8E-AAB82B8034C7}" presName="text" presStyleLbl="node1" presStyleIdx="0" presStyleCnt="3">
        <dgm:presLayoutVars>
          <dgm:bulletEnabled val="1"/>
        </dgm:presLayoutVars>
      </dgm:prSet>
      <dgm:spPr/>
    </dgm:pt>
    <dgm:pt modelId="{C1B192BF-5312-48E0-BF4C-BFBF37A38BBE}" type="pres">
      <dgm:prSet presAssocID="{6F126947-D377-4870-A147-1B344ABD18CE}" presName="spacer" presStyleCnt="0"/>
      <dgm:spPr/>
    </dgm:pt>
    <dgm:pt modelId="{D4E9C126-03CC-4A65-8CE8-C99648E97FA7}" type="pres">
      <dgm:prSet presAssocID="{2D68991D-FEF9-4A18-9403-C97E5F2804BF}" presName="comp" presStyleCnt="0"/>
      <dgm:spPr/>
    </dgm:pt>
    <dgm:pt modelId="{D23B9B16-4698-41FA-AAE6-B7BA82B4FCAA}" type="pres">
      <dgm:prSet presAssocID="{2D68991D-FEF9-4A18-9403-C97E5F2804BF}" presName="box" presStyleLbl="node1" presStyleIdx="1" presStyleCnt="3"/>
      <dgm:spPr/>
    </dgm:pt>
    <dgm:pt modelId="{46B791F7-856B-4461-9949-346B4CEF88B7}" type="pres">
      <dgm:prSet presAssocID="{2D68991D-FEF9-4A18-9403-C97E5F2804BF}" presName="img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5000" b="-15000"/>
          </a:stretch>
        </a:blipFill>
      </dgm:spPr>
    </dgm:pt>
    <dgm:pt modelId="{AD3F8F51-92E7-4F53-AB72-8391B13B8FAF}" type="pres">
      <dgm:prSet presAssocID="{2D68991D-FEF9-4A18-9403-C97E5F2804BF}" presName="text" presStyleLbl="node1" presStyleIdx="1" presStyleCnt="3">
        <dgm:presLayoutVars>
          <dgm:bulletEnabled val="1"/>
        </dgm:presLayoutVars>
      </dgm:prSet>
      <dgm:spPr/>
    </dgm:pt>
    <dgm:pt modelId="{B9A593D2-7E0F-449B-B4E1-D1FD19C8EB0C}" type="pres">
      <dgm:prSet presAssocID="{9B458248-CE20-4403-B4F2-0FA18B5A5C47}" presName="spacer" presStyleCnt="0"/>
      <dgm:spPr/>
    </dgm:pt>
    <dgm:pt modelId="{33730106-6351-4917-B9D4-107FD4DA564A}" type="pres">
      <dgm:prSet presAssocID="{6732E43E-7F99-4270-B7AF-0C9864CB8662}" presName="comp" presStyleCnt="0"/>
      <dgm:spPr/>
    </dgm:pt>
    <dgm:pt modelId="{894F8C9C-42FE-48D3-8B66-0CB5934FEE74}" type="pres">
      <dgm:prSet presAssocID="{6732E43E-7F99-4270-B7AF-0C9864CB8662}" presName="box" presStyleLbl="node1" presStyleIdx="2" presStyleCnt="3"/>
      <dgm:spPr/>
    </dgm:pt>
    <dgm:pt modelId="{DC35452A-60EC-4E18-92C2-EEEDE1DC903E}" type="pres">
      <dgm:prSet presAssocID="{6732E43E-7F99-4270-B7AF-0C9864CB8662}" presName="img" presStyleLbl="f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5000" b="-15000"/>
          </a:stretch>
        </a:blipFill>
      </dgm:spPr>
    </dgm:pt>
    <dgm:pt modelId="{6B7E91DF-A428-4EB5-907F-AD01CD39A2B0}" type="pres">
      <dgm:prSet presAssocID="{6732E43E-7F99-4270-B7AF-0C9864CB8662}" presName="text" presStyleLbl="node1" presStyleIdx="2" presStyleCnt="3">
        <dgm:presLayoutVars>
          <dgm:bulletEnabled val="1"/>
        </dgm:presLayoutVars>
      </dgm:prSet>
      <dgm:spPr/>
    </dgm:pt>
  </dgm:ptLst>
  <dgm:cxnLst>
    <dgm:cxn modelId="{0797F807-3A2D-423A-90CD-85F925931229}" type="presOf" srcId="{6732E43E-7F99-4270-B7AF-0C9864CB8662}" destId="{6B7E91DF-A428-4EB5-907F-AD01CD39A2B0}" srcOrd="1" destOrd="0" presId="urn:microsoft.com/office/officeart/2005/8/layout/vList4"/>
    <dgm:cxn modelId="{8CD27813-C628-4B61-BCA3-8EA9898E8E30}" type="presOf" srcId="{01470FE2-3E00-47CD-BE43-334A0918EA5C}" destId="{C0F24812-8656-4CB1-84C0-9603C969BA46}" srcOrd="0" destOrd="0" presId="urn:microsoft.com/office/officeart/2005/8/layout/vList4"/>
    <dgm:cxn modelId="{EC0A0B28-96D7-4DFB-9BF3-D5E6F5A69411}" type="presOf" srcId="{2D68991D-FEF9-4A18-9403-C97E5F2804BF}" destId="{AD3F8F51-92E7-4F53-AB72-8391B13B8FAF}" srcOrd="1" destOrd="0" presId="urn:microsoft.com/office/officeart/2005/8/layout/vList4"/>
    <dgm:cxn modelId="{40796471-828D-4780-A065-15FAB61DF521}" type="presOf" srcId="{6732E43E-7F99-4270-B7AF-0C9864CB8662}" destId="{894F8C9C-42FE-48D3-8B66-0CB5934FEE74}" srcOrd="0" destOrd="0" presId="urn:microsoft.com/office/officeart/2005/8/layout/vList4"/>
    <dgm:cxn modelId="{549EA081-E796-4EE3-A9A4-FD6144D7DEE1}" srcId="{01470FE2-3E00-47CD-BE43-334A0918EA5C}" destId="{2D68991D-FEF9-4A18-9403-C97E5F2804BF}" srcOrd="1" destOrd="0" parTransId="{8BE8B0EF-5B64-46A4-A955-3FF31FD8350E}" sibTransId="{9B458248-CE20-4403-B4F2-0FA18B5A5C47}"/>
    <dgm:cxn modelId="{6BB2ECA7-C68C-40B9-A957-C4C4A81DC6D1}" type="presOf" srcId="{E8B646B8-69EB-484E-9B8E-AAB82B8034C7}" destId="{1EE95485-7B30-4656-A0D9-3773898F8566}" srcOrd="0" destOrd="0" presId="urn:microsoft.com/office/officeart/2005/8/layout/vList4"/>
    <dgm:cxn modelId="{15AA85BE-3177-43E3-A2FC-5034A986484E}" srcId="{01470FE2-3E00-47CD-BE43-334A0918EA5C}" destId="{6732E43E-7F99-4270-B7AF-0C9864CB8662}" srcOrd="2" destOrd="0" parTransId="{D9CEB008-4066-4E4A-9B3D-D9429EA3DF3F}" sibTransId="{AF09F678-3017-4E73-85D3-3EC813651ECA}"/>
    <dgm:cxn modelId="{33CE3AD6-7E9E-4532-BE0E-86326CFDEE30}" type="presOf" srcId="{2D68991D-FEF9-4A18-9403-C97E5F2804BF}" destId="{D23B9B16-4698-41FA-AAE6-B7BA82B4FCAA}" srcOrd="0" destOrd="0" presId="urn:microsoft.com/office/officeart/2005/8/layout/vList4"/>
    <dgm:cxn modelId="{1EA5ECD9-A8FC-4860-B328-26EC23527629}" type="presOf" srcId="{E8B646B8-69EB-484E-9B8E-AAB82B8034C7}" destId="{9C3F9A7E-99F6-4DE4-88B8-14CBC1D11853}" srcOrd="1" destOrd="0" presId="urn:microsoft.com/office/officeart/2005/8/layout/vList4"/>
    <dgm:cxn modelId="{A242E7E7-0D5A-4564-A0C9-8C91328C7802}" srcId="{01470FE2-3E00-47CD-BE43-334A0918EA5C}" destId="{E8B646B8-69EB-484E-9B8E-AAB82B8034C7}" srcOrd="0" destOrd="0" parTransId="{C51C6DDA-7DDD-437F-BA87-3B30B20DBE68}" sibTransId="{6F126947-D377-4870-A147-1B344ABD18CE}"/>
    <dgm:cxn modelId="{FA4B0915-E519-457A-B441-928D131635B2}" type="presParOf" srcId="{C0F24812-8656-4CB1-84C0-9603C969BA46}" destId="{D30F108C-0618-4E8D-94EB-44CB72116B97}" srcOrd="0" destOrd="0" presId="urn:microsoft.com/office/officeart/2005/8/layout/vList4"/>
    <dgm:cxn modelId="{99098EBF-6CBA-4518-9372-5F06B2D096EF}" type="presParOf" srcId="{D30F108C-0618-4E8D-94EB-44CB72116B97}" destId="{1EE95485-7B30-4656-A0D9-3773898F8566}" srcOrd="0" destOrd="0" presId="urn:microsoft.com/office/officeart/2005/8/layout/vList4"/>
    <dgm:cxn modelId="{16822D75-476A-4AA6-8F81-0B38CD75ABED}" type="presParOf" srcId="{D30F108C-0618-4E8D-94EB-44CB72116B97}" destId="{C22B20F4-3146-4808-B264-F3AA21692B50}" srcOrd="1" destOrd="0" presId="urn:microsoft.com/office/officeart/2005/8/layout/vList4"/>
    <dgm:cxn modelId="{2875FA5A-B83F-4812-9F03-0789960945F0}" type="presParOf" srcId="{D30F108C-0618-4E8D-94EB-44CB72116B97}" destId="{9C3F9A7E-99F6-4DE4-88B8-14CBC1D11853}" srcOrd="2" destOrd="0" presId="urn:microsoft.com/office/officeart/2005/8/layout/vList4"/>
    <dgm:cxn modelId="{E1341619-4408-40CE-BAF7-9B74D919E978}" type="presParOf" srcId="{C0F24812-8656-4CB1-84C0-9603C969BA46}" destId="{C1B192BF-5312-48E0-BF4C-BFBF37A38BBE}" srcOrd="1" destOrd="0" presId="urn:microsoft.com/office/officeart/2005/8/layout/vList4"/>
    <dgm:cxn modelId="{AE48EBAA-EB21-4EBB-9AF0-C74F66DAF736}" type="presParOf" srcId="{C0F24812-8656-4CB1-84C0-9603C969BA46}" destId="{D4E9C126-03CC-4A65-8CE8-C99648E97FA7}" srcOrd="2" destOrd="0" presId="urn:microsoft.com/office/officeart/2005/8/layout/vList4"/>
    <dgm:cxn modelId="{0B742F29-8CB5-4E7E-9E1F-44FBF42C4964}" type="presParOf" srcId="{D4E9C126-03CC-4A65-8CE8-C99648E97FA7}" destId="{D23B9B16-4698-41FA-AAE6-B7BA82B4FCAA}" srcOrd="0" destOrd="0" presId="urn:microsoft.com/office/officeart/2005/8/layout/vList4"/>
    <dgm:cxn modelId="{755FAFB1-A583-4625-B6DE-62FFD099E9BE}" type="presParOf" srcId="{D4E9C126-03CC-4A65-8CE8-C99648E97FA7}" destId="{46B791F7-856B-4461-9949-346B4CEF88B7}" srcOrd="1" destOrd="0" presId="urn:microsoft.com/office/officeart/2005/8/layout/vList4"/>
    <dgm:cxn modelId="{E4EFB47D-293C-4E0E-BBFA-2FA48B888B62}" type="presParOf" srcId="{D4E9C126-03CC-4A65-8CE8-C99648E97FA7}" destId="{AD3F8F51-92E7-4F53-AB72-8391B13B8FAF}" srcOrd="2" destOrd="0" presId="urn:microsoft.com/office/officeart/2005/8/layout/vList4"/>
    <dgm:cxn modelId="{3571EA61-49C4-4E0B-92F1-8EF8924EB701}" type="presParOf" srcId="{C0F24812-8656-4CB1-84C0-9603C969BA46}" destId="{B9A593D2-7E0F-449B-B4E1-D1FD19C8EB0C}" srcOrd="3" destOrd="0" presId="urn:microsoft.com/office/officeart/2005/8/layout/vList4"/>
    <dgm:cxn modelId="{B374E29E-ADC1-4F52-B103-CCFDC699C0C1}" type="presParOf" srcId="{C0F24812-8656-4CB1-84C0-9603C969BA46}" destId="{33730106-6351-4917-B9D4-107FD4DA564A}" srcOrd="4" destOrd="0" presId="urn:microsoft.com/office/officeart/2005/8/layout/vList4"/>
    <dgm:cxn modelId="{410DF2AF-DBB0-4B5D-B6E9-D0C8B8619508}" type="presParOf" srcId="{33730106-6351-4917-B9D4-107FD4DA564A}" destId="{894F8C9C-42FE-48D3-8B66-0CB5934FEE74}" srcOrd="0" destOrd="0" presId="urn:microsoft.com/office/officeart/2005/8/layout/vList4"/>
    <dgm:cxn modelId="{D600419F-5E34-424D-A461-996E7C810DE0}" type="presParOf" srcId="{33730106-6351-4917-B9D4-107FD4DA564A}" destId="{DC35452A-60EC-4E18-92C2-EEEDE1DC903E}" srcOrd="1" destOrd="0" presId="urn:microsoft.com/office/officeart/2005/8/layout/vList4"/>
    <dgm:cxn modelId="{6D0BB433-D293-4284-AB88-1B0A435EB3D4}" type="presParOf" srcId="{33730106-6351-4917-B9D4-107FD4DA564A}" destId="{6B7E91DF-A428-4EB5-907F-AD01CD39A2B0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E95485-7B30-4656-A0D9-3773898F8566}">
      <dsp:nvSpPr>
        <dsp:cNvPr id="0" name=""/>
        <dsp:cNvSpPr/>
      </dsp:nvSpPr>
      <dsp:spPr>
        <a:xfrm>
          <a:off x="0" y="0"/>
          <a:ext cx="8229600" cy="1575174"/>
        </a:xfrm>
        <a:prstGeom prst="roundRect">
          <a:avLst>
            <a:gd name="adj" fmla="val 10000"/>
          </a:avLst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500" kern="1200" baseline="0"/>
            <a:t>①</a:t>
          </a:r>
          <a:r>
            <a:rPr lang="en-US" sz="3500" kern="1200" baseline="0"/>
            <a:t>IT</a:t>
          </a:r>
          <a:r>
            <a:rPr lang="ja-JP" sz="3500" kern="1200" baseline="0"/>
            <a:t>が好きな人</a:t>
          </a:r>
          <a:r>
            <a:rPr lang="en-US" sz="3500" kern="1200" baseline="0"/>
            <a:t>(</a:t>
          </a:r>
          <a:r>
            <a:rPr lang="ja-JP" sz="3500" kern="1200" baseline="0"/>
            <a:t>応募必須要件</a:t>
          </a:r>
          <a:r>
            <a:rPr lang="en-US" sz="3500" kern="1200" baseline="0"/>
            <a:t>)</a:t>
          </a:r>
        </a:p>
      </dsp:txBody>
      <dsp:txXfrm>
        <a:off x="1803437" y="0"/>
        <a:ext cx="6426162" cy="1575174"/>
      </dsp:txXfrm>
    </dsp:sp>
    <dsp:sp modelId="{C22B20F4-3146-4808-B264-F3AA21692B50}">
      <dsp:nvSpPr>
        <dsp:cNvPr id="0" name=""/>
        <dsp:cNvSpPr/>
      </dsp:nvSpPr>
      <dsp:spPr>
        <a:xfrm>
          <a:off x="157517" y="157517"/>
          <a:ext cx="1645920" cy="126013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5000" b="-15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23B9B16-4698-41FA-AAE6-B7BA82B4FCAA}">
      <dsp:nvSpPr>
        <dsp:cNvPr id="0" name=""/>
        <dsp:cNvSpPr/>
      </dsp:nvSpPr>
      <dsp:spPr>
        <a:xfrm>
          <a:off x="0" y="1732692"/>
          <a:ext cx="8229600" cy="1575174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500" kern="1200" baseline="0" dirty="0"/>
            <a:t>②</a:t>
          </a:r>
          <a:r>
            <a:rPr lang="ja-JP" altLang="en-US" sz="3500" kern="1200" baseline="0" dirty="0"/>
            <a:t>調べもの、</a:t>
          </a:r>
          <a:r>
            <a:rPr lang="ja-JP" sz="3500" kern="1200" baseline="0" dirty="0"/>
            <a:t>勉強が好きな人</a:t>
          </a:r>
          <a:endParaRPr lang="en-US" sz="3500" kern="1200" baseline="0" dirty="0"/>
        </a:p>
      </dsp:txBody>
      <dsp:txXfrm>
        <a:off x="1803437" y="1732692"/>
        <a:ext cx="6426162" cy="1575174"/>
      </dsp:txXfrm>
    </dsp:sp>
    <dsp:sp modelId="{46B791F7-856B-4461-9949-346B4CEF88B7}">
      <dsp:nvSpPr>
        <dsp:cNvPr id="0" name=""/>
        <dsp:cNvSpPr/>
      </dsp:nvSpPr>
      <dsp:spPr>
        <a:xfrm>
          <a:off x="157517" y="1890209"/>
          <a:ext cx="1645920" cy="126013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5000" b="-15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94F8C9C-42FE-48D3-8B66-0CB5934FEE74}">
      <dsp:nvSpPr>
        <dsp:cNvPr id="0" name=""/>
        <dsp:cNvSpPr/>
      </dsp:nvSpPr>
      <dsp:spPr>
        <a:xfrm>
          <a:off x="0" y="3465384"/>
          <a:ext cx="8229600" cy="1575174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500" kern="1200" baseline="0" dirty="0"/>
            <a:t>③</a:t>
          </a:r>
          <a:r>
            <a:rPr lang="ja-JP" altLang="en-US" sz="3500" kern="1200" baseline="0" dirty="0"/>
            <a:t>コミュニケーションを大切にする人</a:t>
          </a:r>
          <a:endParaRPr lang="en-US" sz="3500" kern="1200" baseline="0" dirty="0"/>
        </a:p>
      </dsp:txBody>
      <dsp:txXfrm>
        <a:off x="1803437" y="3465384"/>
        <a:ext cx="6426162" cy="1575174"/>
      </dsp:txXfrm>
    </dsp:sp>
    <dsp:sp modelId="{DC35452A-60EC-4E18-92C2-EEEDE1DC903E}">
      <dsp:nvSpPr>
        <dsp:cNvPr id="0" name=""/>
        <dsp:cNvSpPr/>
      </dsp:nvSpPr>
      <dsp:spPr>
        <a:xfrm>
          <a:off x="157517" y="3622902"/>
          <a:ext cx="1645920" cy="126013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5000" b="-15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8" cy="511731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8428" cy="511731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3991" y="9721106"/>
            <a:ext cx="3078428" cy="511731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r">
              <a:defRPr sz="1300"/>
            </a:lvl1pPr>
          </a:lstStyle>
          <a:p>
            <a:fld id="{A9B5AFBA-59DE-4DBE-97CA-0D83D703DB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8334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8" cy="511731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991" y="0"/>
            <a:ext cx="3078428" cy="511731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r">
              <a:defRPr sz="1300"/>
            </a:lvl1pPr>
          </a:lstStyle>
          <a:p>
            <a:fld id="{09AF1402-FDA4-4704-B45C-6576A3ADB938}" type="datetimeFigureOut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1968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91" tIns="47745" rIns="95491" bIns="477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407" y="4861442"/>
            <a:ext cx="5683250" cy="4605576"/>
          </a:xfrm>
          <a:prstGeom prst="rect">
            <a:avLst/>
          </a:prstGeom>
        </p:spPr>
        <p:txBody>
          <a:bodyPr vert="horz" lIns="95491" tIns="47745" rIns="95491" bIns="477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8" cy="511731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991" y="9721106"/>
            <a:ext cx="3078428" cy="511731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r">
              <a:defRPr sz="1300"/>
            </a:lvl1pPr>
          </a:lstStyle>
          <a:p>
            <a:fld id="{34C9AAB5-A328-481C-B24B-D08E96B31F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633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9AAB5-A328-481C-B24B-D08E96B31FC8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73232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907704" y="1844824"/>
            <a:ext cx="5688632" cy="1323578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07704" y="3429000"/>
            <a:ext cx="5720680" cy="792088"/>
          </a:xfrm>
        </p:spPr>
        <p:txBody>
          <a:bodyPr>
            <a:noAutofit/>
          </a:bodyPr>
          <a:lstStyle>
            <a:lvl1pPr marL="0" indent="0" algn="ctr">
              <a:buNone/>
              <a:defRPr sz="3200" b="1">
                <a:solidFill>
                  <a:srgbClr val="92D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9FD7E-5FBC-41DC-83F4-A87E7B16C396}" type="datetime1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4D4681A9-A394-4943-BBD8-F1D4FDBABCD8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070" y="548680"/>
            <a:ext cx="788076" cy="833109"/>
          </a:xfrm>
          <a:prstGeom prst="rect">
            <a:avLst/>
          </a:prstGeom>
          <a:effectLst/>
        </p:spPr>
      </p:pic>
      <p:sp>
        <p:nvSpPr>
          <p:cNvPr id="8" name="正方形/長方形 7"/>
          <p:cNvSpPr/>
          <p:nvPr userDrawn="1"/>
        </p:nvSpPr>
        <p:spPr>
          <a:xfrm>
            <a:off x="323528" y="0"/>
            <a:ext cx="360040" cy="6858000"/>
          </a:xfrm>
          <a:prstGeom prst="rect">
            <a:avLst/>
          </a:prstGeom>
          <a:pattFill prst="dkVert">
            <a:fgClr>
              <a:srgbClr val="00B0F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図 11" descr="部屋, 冷蔵庫 が含まれている画像&#10;&#10;自動的に生成された説明">
            <a:extLst>
              <a:ext uri="{FF2B5EF4-FFF2-40B4-BE49-F238E27FC236}">
                <a16:creationId xmlns:a16="http://schemas.microsoft.com/office/drawing/2014/main" id="{6B09D85B-D242-5CB6-F3A6-52E84891C08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4615486"/>
            <a:ext cx="4860032" cy="2242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13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5B93-49F0-4A28-9BE1-BC5FD5140B27}" type="datetime1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4D4681A9-A394-4943-BBD8-F1D4FDBABCD8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556" y="6021288"/>
            <a:ext cx="544925" cy="576064"/>
          </a:xfrm>
          <a:prstGeom prst="rect">
            <a:avLst/>
          </a:prstGeom>
          <a:effectLst/>
        </p:spPr>
      </p:pic>
      <p:sp>
        <p:nvSpPr>
          <p:cNvPr id="8" name="テキスト ボックス 7"/>
          <p:cNvSpPr txBox="1"/>
          <p:nvPr userDrawn="1"/>
        </p:nvSpPr>
        <p:spPr>
          <a:xfrm>
            <a:off x="7524328" y="375047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</a:rPr>
              <a:t>第二四半期</a:t>
            </a:r>
            <a:endParaRPr kumimoji="1" lang="en-US" altLang="ja-JP" sz="1200" b="1" dirty="0">
              <a:solidFill>
                <a:schemeClr val="bg1"/>
              </a:solidFill>
            </a:endParaRPr>
          </a:p>
          <a:p>
            <a:r>
              <a:rPr kumimoji="1" lang="ja-JP" altLang="en-US" sz="1200" b="1" dirty="0">
                <a:solidFill>
                  <a:schemeClr val="bg1"/>
                </a:solidFill>
              </a:rPr>
              <a:t>全体会議報告</a:t>
            </a:r>
          </a:p>
        </p:txBody>
      </p:sp>
      <p:sp>
        <p:nvSpPr>
          <p:cNvPr id="13" name="タイトル 1"/>
          <p:cNvSpPr>
            <a:spLocks noGrp="1"/>
          </p:cNvSpPr>
          <p:nvPr>
            <p:ph type="title"/>
          </p:nvPr>
        </p:nvSpPr>
        <p:spPr>
          <a:xfrm>
            <a:off x="961256" y="2852936"/>
            <a:ext cx="7355160" cy="634082"/>
          </a:xfrm>
          <a:solidFill>
            <a:srgbClr val="00B0F0"/>
          </a:solidFill>
        </p:spPr>
        <p:txBody>
          <a:bodyPr>
            <a:normAutofit/>
          </a:bodyPr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pic>
        <p:nvPicPr>
          <p:cNvPr id="9" name="図 8" descr="部屋, 冷蔵庫 が含まれている画像&#10;&#10;自動的に生成された説明">
            <a:extLst>
              <a:ext uri="{FF2B5EF4-FFF2-40B4-BE49-F238E27FC236}">
                <a16:creationId xmlns:a16="http://schemas.microsoft.com/office/drawing/2014/main" id="{9EE865A9-BFE2-A536-D317-22EFD69B0B5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2466" y="5476612"/>
            <a:ext cx="2051720" cy="94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883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5B93-49F0-4A28-9BE1-BC5FD5140B27}" type="datetime1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4D4681A9-A394-4943-BBD8-F1D4FDBABCD8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556" y="6021288"/>
            <a:ext cx="544925" cy="576064"/>
          </a:xfrm>
          <a:prstGeom prst="rect">
            <a:avLst/>
          </a:prstGeom>
          <a:effectLst/>
        </p:spPr>
      </p:pic>
      <p:sp>
        <p:nvSpPr>
          <p:cNvPr id="8" name="テキスト ボックス 7"/>
          <p:cNvSpPr txBox="1"/>
          <p:nvPr userDrawn="1"/>
        </p:nvSpPr>
        <p:spPr>
          <a:xfrm>
            <a:off x="7524328" y="375047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</a:rPr>
              <a:t>第二四半期</a:t>
            </a:r>
            <a:endParaRPr kumimoji="1" lang="en-US" altLang="ja-JP" sz="1200" b="1" dirty="0">
              <a:solidFill>
                <a:schemeClr val="bg1"/>
              </a:solidFill>
            </a:endParaRPr>
          </a:p>
          <a:p>
            <a:r>
              <a:rPr kumimoji="1" lang="ja-JP" altLang="en-US" sz="1200" b="1" dirty="0">
                <a:solidFill>
                  <a:schemeClr val="bg1"/>
                </a:solidFill>
              </a:rPr>
              <a:t>全体会議報告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title"/>
          </p:nvPr>
        </p:nvSpPr>
        <p:spPr>
          <a:xfrm>
            <a:off x="889248" y="2578894"/>
            <a:ext cx="7355160" cy="634082"/>
          </a:xfrm>
          <a:solidFill>
            <a:srgbClr val="00B0F0"/>
          </a:solidFill>
        </p:spPr>
        <p:txBody>
          <a:bodyPr>
            <a:normAutofit/>
          </a:bodyPr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5756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9EF82-6AA1-4415-B830-BDA16A720EB7}" type="datetime1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681A9-A394-4943-BBD8-F1D4FDBABC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9046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B06AE-96AE-4E69-8429-993D21FB23F9}" type="datetime1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681A9-A394-4943-BBD8-F1D4FDBABC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1032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7FBC9-E5A3-4FC2-ADF0-464A26E006CD}" type="datetime1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681A9-A394-4943-BBD8-F1D4FDBABC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2808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1F03B-66BB-46B6-B27A-C148C9FA953D}" type="datetime1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681A9-A394-4943-BBD8-F1D4FDBABC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490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556" y="5992611"/>
            <a:ext cx="572052" cy="604741"/>
          </a:xfrm>
          <a:prstGeom prst="rect">
            <a:avLst/>
          </a:prstGeom>
          <a:effectLst/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4056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22780-0F86-45DC-800B-394076B958C7}" type="datetime1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4D4681A9-A394-4943-BBD8-F1D4FDBABCD8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3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55160" cy="634082"/>
          </a:xfrm>
          <a:solidFill>
            <a:srgbClr val="00B0F0"/>
          </a:solidFill>
        </p:spPr>
        <p:txBody>
          <a:bodyPr>
            <a:normAutofit/>
          </a:bodyPr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81042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556" y="5992611"/>
            <a:ext cx="572052" cy="604741"/>
          </a:xfrm>
          <a:prstGeom prst="rect">
            <a:avLst/>
          </a:prstGeom>
          <a:effectLst/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4056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22780-0F86-45DC-800B-394076B958C7}" type="datetime1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4D4681A9-A394-4943-BBD8-F1D4FDBABCD8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3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55160" cy="634082"/>
          </a:xfrm>
          <a:solidFill>
            <a:srgbClr val="00B0F0"/>
          </a:solidFill>
        </p:spPr>
        <p:txBody>
          <a:bodyPr>
            <a:normAutofit/>
          </a:bodyPr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0676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F0A93-3C75-4AC1-B9DD-EF2057294CA0}" type="datetime1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4D4681A9-A394-4943-BBD8-F1D4FDBABCD8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5437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6190-2624-4042-B39A-4011BFE64365}" type="datetime1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681A9-A394-4943-BBD8-F1D4FDBABC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305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967-2883-4A5C-81BD-438716CD41DA}" type="datetime1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681A9-A394-4943-BBD8-F1D4FDBABC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941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539552" y="6381328"/>
            <a:ext cx="2133600" cy="365125"/>
          </a:xfrm>
        </p:spPr>
        <p:txBody>
          <a:bodyPr/>
          <a:lstStyle/>
          <a:p>
            <a:fld id="{217D8D59-0667-438A-813D-5B6581DB467A}" type="datetime1">
              <a:rPr kumimoji="1" lang="ja-JP" altLang="en-US" smtClean="0"/>
              <a:t>2023/10/30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188568" y="6356350"/>
            <a:ext cx="2895600" cy="365125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4D4681A9-A394-4943-BBD8-F1D4FDBABCD8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556" y="5992611"/>
            <a:ext cx="572052" cy="604741"/>
          </a:xfrm>
          <a:prstGeom prst="rect">
            <a:avLst/>
          </a:prstGeom>
          <a:effectLst/>
        </p:spPr>
      </p:pic>
      <p:sp>
        <p:nvSpPr>
          <p:cNvPr id="11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3707904" y="1052736"/>
            <a:ext cx="1440160" cy="576064"/>
          </a:xfrm>
        </p:spPr>
        <p:txBody>
          <a:bodyPr/>
          <a:lstStyle>
            <a:lvl1pPr marL="0" indent="0" algn="ctr">
              <a:buNone/>
              <a:defRPr b="1">
                <a:solidFill>
                  <a:srgbClr val="69696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目次</a:t>
            </a:r>
          </a:p>
        </p:txBody>
      </p:sp>
      <p:sp>
        <p:nvSpPr>
          <p:cNvPr id="13" name="コンテンツ プレースホルダー 2"/>
          <p:cNvSpPr>
            <a:spLocks noGrp="1"/>
          </p:cNvSpPr>
          <p:nvPr>
            <p:ph idx="13"/>
          </p:nvPr>
        </p:nvSpPr>
        <p:spPr>
          <a:xfrm>
            <a:off x="471556" y="1844824"/>
            <a:ext cx="8215244" cy="417646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21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55160" cy="634082"/>
          </a:xfrm>
          <a:solidFill>
            <a:srgbClr val="00B0F0"/>
          </a:solidFill>
        </p:spPr>
        <p:txBody>
          <a:bodyPr>
            <a:normAutofit/>
          </a:bodyPr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77634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5B93-49F0-4A28-9BE1-BC5FD5140B27}" type="datetime1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4D4681A9-A394-4943-BBD8-F1D4FDBABCD8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556" y="6021288"/>
            <a:ext cx="544925" cy="576064"/>
          </a:xfrm>
          <a:prstGeom prst="rect">
            <a:avLst/>
          </a:prstGeom>
          <a:effectLst/>
        </p:spPr>
      </p:pic>
      <p:sp>
        <p:nvSpPr>
          <p:cNvPr id="8" name="テキスト ボックス 7"/>
          <p:cNvSpPr txBox="1"/>
          <p:nvPr userDrawn="1"/>
        </p:nvSpPr>
        <p:spPr>
          <a:xfrm>
            <a:off x="7524328" y="375047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</a:rPr>
              <a:t>第二四半期</a:t>
            </a:r>
            <a:endParaRPr kumimoji="1" lang="en-US" altLang="ja-JP" sz="1200" b="1" dirty="0">
              <a:solidFill>
                <a:schemeClr val="bg1"/>
              </a:solidFill>
            </a:endParaRPr>
          </a:p>
          <a:p>
            <a:r>
              <a:rPr kumimoji="1" lang="ja-JP" altLang="en-US" sz="1200" b="1" dirty="0">
                <a:solidFill>
                  <a:schemeClr val="bg1"/>
                </a:solidFill>
              </a:rPr>
              <a:t>全体会議報告</a:t>
            </a:r>
          </a:p>
        </p:txBody>
      </p:sp>
      <p:sp>
        <p:nvSpPr>
          <p:cNvPr id="1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55160" cy="634082"/>
          </a:xfrm>
          <a:solidFill>
            <a:srgbClr val="00B0F0"/>
          </a:solidFill>
        </p:spPr>
        <p:txBody>
          <a:bodyPr>
            <a:normAutofit/>
          </a:bodyPr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866533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5B93-49F0-4A28-9BE1-BC5FD5140B27}" type="datetime1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4D4681A9-A394-4943-BBD8-F1D4FDBABCD8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556" y="6021288"/>
            <a:ext cx="544925" cy="576064"/>
          </a:xfrm>
          <a:prstGeom prst="rect">
            <a:avLst/>
          </a:prstGeom>
          <a:effectLst/>
        </p:spPr>
      </p:pic>
      <p:sp>
        <p:nvSpPr>
          <p:cNvPr id="8" name="テキスト ボックス 7"/>
          <p:cNvSpPr txBox="1"/>
          <p:nvPr userDrawn="1"/>
        </p:nvSpPr>
        <p:spPr>
          <a:xfrm>
            <a:off x="7524328" y="375047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</a:rPr>
              <a:t>第二四半期</a:t>
            </a:r>
            <a:endParaRPr kumimoji="1" lang="en-US" altLang="ja-JP" sz="1200" b="1" dirty="0">
              <a:solidFill>
                <a:schemeClr val="bg1"/>
              </a:solidFill>
            </a:endParaRPr>
          </a:p>
          <a:p>
            <a:r>
              <a:rPr kumimoji="1" lang="ja-JP" altLang="en-US" sz="1200" b="1" dirty="0">
                <a:solidFill>
                  <a:schemeClr val="bg1"/>
                </a:solidFill>
              </a:rPr>
              <a:t>全体会議報告</a:t>
            </a:r>
          </a:p>
        </p:txBody>
      </p:sp>
      <p:sp>
        <p:nvSpPr>
          <p:cNvPr id="1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55160" cy="634082"/>
          </a:xfrm>
          <a:solidFill>
            <a:srgbClr val="00B0F0"/>
          </a:solidFill>
        </p:spPr>
        <p:txBody>
          <a:bodyPr>
            <a:normAutofit/>
          </a:bodyPr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89142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18175-74B1-4BEE-A0A8-45F3204EEBA8}" type="datetime1">
              <a:rPr kumimoji="1" lang="ja-JP" altLang="en-US" smtClean="0"/>
              <a:t>2023/10/30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681A9-A394-4943-BBD8-F1D4FDBABC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337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3" r:id="rId9"/>
    <p:sldLayoutId id="2147483660" r:id="rId10"/>
    <p:sldLayoutId id="2147483661" r:id="rId11"/>
    <p:sldLayoutId id="2147483656" r:id="rId12"/>
    <p:sldLayoutId id="2147483657" r:id="rId13"/>
    <p:sldLayoutId id="2147483658" r:id="rId14"/>
    <p:sldLayoutId id="2147483659" r:id="rId1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907704" y="2060848"/>
            <a:ext cx="6120680" cy="1323578"/>
          </a:xfrm>
        </p:spPr>
        <p:txBody>
          <a:bodyPr>
            <a:normAutofit/>
          </a:bodyPr>
          <a:lstStyle/>
          <a:p>
            <a:r>
              <a:rPr lang="ja-JP" altLang="en-US" dirty="0"/>
              <a:t>会社案内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75656" y="3068960"/>
            <a:ext cx="6840760" cy="792088"/>
          </a:xfrm>
        </p:spPr>
        <p:txBody>
          <a:bodyPr/>
          <a:lstStyle/>
          <a:p>
            <a:r>
              <a:rPr kumimoji="1" lang="ja-JP" altLang="en-US" sz="3200" dirty="0"/>
              <a:t>株式会社セントラルソフトサービス</a:t>
            </a:r>
          </a:p>
        </p:txBody>
      </p:sp>
      <p:sp>
        <p:nvSpPr>
          <p:cNvPr id="4" name="テキスト ボックス 8"/>
          <p:cNvSpPr txBox="1">
            <a:spLocks noChangeArrowheads="1"/>
          </p:cNvSpPr>
          <p:nvPr/>
        </p:nvSpPr>
        <p:spPr bwMode="auto">
          <a:xfrm>
            <a:off x="1547664" y="3645024"/>
            <a:ext cx="7038975" cy="400110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ctr" eaLnBrk="1" hangingPunct="1"/>
            <a:r>
              <a:rPr lang="en-US" altLang="ja-JP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2025</a:t>
            </a:r>
            <a:r>
              <a:rPr lang="ja-JP" altLang="en-US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年度卒　新卒採用</a:t>
            </a:r>
            <a:r>
              <a:rPr lang="en-US" altLang="ja-JP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/</a:t>
            </a:r>
            <a:r>
              <a:rPr lang="ja-JP" altLang="en-US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第二新卒採用</a:t>
            </a:r>
            <a:endParaRPr lang="ja-JP" altLang="en-US" sz="2000" b="0" i="0" dirty="0">
              <a:solidFill>
                <a:schemeClr val="bg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6612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681A9-A394-4943-BBD8-F1D4FDBABCD8}" type="slidenum">
              <a:rPr lang="ja-JP" altLang="en-US" smtClean="0"/>
              <a:pPr/>
              <a:t>10</a:t>
            </a:fld>
            <a:endParaRPr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ja-JP" dirty="0"/>
              <a:t>06:</a:t>
            </a:r>
            <a:r>
              <a:rPr lang="ja-JP" altLang="en-US" dirty="0"/>
              <a:t>募集職種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64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681A9-A394-4943-BBD8-F1D4FDBABCD8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06:</a:t>
            </a:r>
            <a:r>
              <a:rPr lang="ja-JP" altLang="en-US" dirty="0"/>
              <a:t>募集職種</a:t>
            </a:r>
            <a:r>
              <a:rPr lang="en-US" altLang="ja-JP" dirty="0"/>
              <a:t>(</a:t>
            </a:r>
            <a:r>
              <a:rPr lang="ja-JP" altLang="en-US" dirty="0"/>
              <a:t>職種、待遇について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5" name="スライド番号プレースホルダー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D4681A9-A394-4943-BBD8-F1D4FDBABCD8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37118" y="1177588"/>
            <a:ext cx="49616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 dirty="0">
                <a:solidFill>
                  <a:srgbClr val="92D050"/>
                </a:solidFill>
                <a:latin typeface="+mn-ea"/>
              </a:rPr>
              <a:t>インフラ・セキュリティエンジニア</a:t>
            </a:r>
            <a:endParaRPr kumimoji="1" lang="ja-JP" altLang="en-US" sz="2800" b="1" dirty="0">
              <a:solidFill>
                <a:srgbClr val="92D050"/>
              </a:solidFill>
              <a:latin typeface="+mn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2886" y="1908533"/>
            <a:ext cx="7928774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/>
              <a:t>・業務内容　自治体のヘルプデスク</a:t>
            </a:r>
            <a:r>
              <a:rPr lang="en-US" altLang="ja-JP" b="1" dirty="0"/>
              <a:t>SE</a:t>
            </a:r>
            <a:r>
              <a:rPr lang="ja-JP" altLang="en-US" b="1" dirty="0"/>
              <a:t>、ネットワーク保守運用</a:t>
            </a:r>
            <a:endParaRPr lang="en-US" altLang="ja-JP" b="1" dirty="0"/>
          </a:p>
          <a:p>
            <a:r>
              <a:rPr lang="en-US" altLang="ja-JP" b="1" dirty="0">
                <a:solidFill>
                  <a:srgbClr val="FFC000"/>
                </a:solidFill>
              </a:rPr>
              <a:t>※</a:t>
            </a:r>
            <a:r>
              <a:rPr lang="ja-JP" altLang="en-US" b="1" dirty="0">
                <a:solidFill>
                  <a:srgbClr val="FFC000"/>
                </a:solidFill>
              </a:rPr>
              <a:t>勤務地限定　岡崎市内</a:t>
            </a:r>
            <a:endParaRPr lang="en-US" altLang="ja-JP" b="1" dirty="0">
              <a:solidFill>
                <a:srgbClr val="FFC000"/>
              </a:solidFill>
            </a:endParaRPr>
          </a:p>
          <a:p>
            <a:r>
              <a:rPr lang="ja-JP" altLang="en-US" b="1" dirty="0"/>
              <a:t>まずはヘルプデスク業務を経験しながら基礎的な知識を身につけ、</a:t>
            </a:r>
            <a:endParaRPr lang="en-US" altLang="ja-JP" b="1" dirty="0"/>
          </a:p>
          <a:p>
            <a:r>
              <a:rPr lang="ja-JP" altLang="en-US" b="1" dirty="0"/>
              <a:t>そこからネットワークやサーバーの知識経験を高めてもらいます。</a:t>
            </a:r>
            <a:endParaRPr lang="en-US" altLang="ja-JP" b="1" dirty="0"/>
          </a:p>
          <a:p>
            <a:r>
              <a:rPr lang="ja-JP" altLang="en-US" b="1" dirty="0"/>
              <a:t>・応募資格　大学院、大学卒、短大・専門卒、第二新卒等既卒　</a:t>
            </a:r>
            <a:r>
              <a:rPr lang="en-US" altLang="ja-JP" b="1" dirty="0"/>
              <a:t>※</a:t>
            </a:r>
            <a:r>
              <a:rPr lang="ja-JP" altLang="en-US" b="1" dirty="0"/>
              <a:t>若年層採用枠</a:t>
            </a:r>
          </a:p>
          <a:p>
            <a:r>
              <a:rPr lang="ja-JP" altLang="en-US" b="1" dirty="0"/>
              <a:t>　　　　　　　　</a:t>
            </a:r>
            <a:r>
              <a:rPr lang="en-US" altLang="ja-JP" b="1" dirty="0"/>
              <a:t>IT</a:t>
            </a:r>
            <a:r>
              <a:rPr lang="ja-JP" altLang="en-US" b="1" dirty="0"/>
              <a:t>が好きな方、</a:t>
            </a:r>
            <a:r>
              <a:rPr lang="en-US" altLang="ja-JP" b="1" dirty="0"/>
              <a:t>IT</a:t>
            </a:r>
            <a:r>
              <a:rPr lang="ja-JP" altLang="en-US" b="1" dirty="0"/>
              <a:t>に関する単位や講座等を履修している方</a:t>
            </a:r>
          </a:p>
          <a:p>
            <a:r>
              <a:rPr lang="ja-JP" altLang="en-US" b="1" dirty="0"/>
              <a:t>・歓迎要件　基本情報技術者の資格。または</a:t>
            </a:r>
            <a:r>
              <a:rPr lang="en-US" altLang="ja-JP" b="1" dirty="0"/>
              <a:t>AWS Certified Cloud Practitioner </a:t>
            </a:r>
            <a:r>
              <a:rPr lang="ja-JP" altLang="en-US" b="1" dirty="0"/>
              <a:t>、</a:t>
            </a:r>
            <a:endParaRPr lang="en-US" altLang="ja-JP" b="1" dirty="0"/>
          </a:p>
          <a:p>
            <a:r>
              <a:rPr lang="ja-JP" altLang="en-US" b="1" dirty="0"/>
              <a:t>　　　　　　　　</a:t>
            </a:r>
            <a:r>
              <a:rPr lang="en-US" altLang="ja-JP" b="1" dirty="0" err="1"/>
              <a:t>LinuC</a:t>
            </a:r>
            <a:r>
              <a:rPr lang="ja-JP" altLang="en-US" b="1" dirty="0"/>
              <a:t>、</a:t>
            </a:r>
            <a:r>
              <a:rPr lang="en-US" altLang="ja-JP" b="1" dirty="0"/>
              <a:t>CCT</a:t>
            </a:r>
            <a:r>
              <a:rPr lang="ja-JP" altLang="en-US" b="1" dirty="0"/>
              <a:t>の資格、それに準ずるサーバー等ある方　</a:t>
            </a:r>
            <a:endParaRPr lang="en-US" altLang="ja-JP" b="1" dirty="0"/>
          </a:p>
          <a:p>
            <a:r>
              <a:rPr lang="ja-JP" altLang="en-US" b="1" dirty="0"/>
              <a:t>・給与　半年俸制</a:t>
            </a:r>
            <a:r>
              <a:rPr lang="en-US" altLang="ja-JP" b="1" dirty="0"/>
              <a:t>300</a:t>
            </a:r>
            <a:r>
              <a:rPr lang="ja-JP" altLang="en-US" b="1" dirty="0"/>
              <a:t>万円 月額</a:t>
            </a:r>
            <a:r>
              <a:rPr lang="en-US" altLang="ja-JP" b="1" dirty="0"/>
              <a:t>250,000</a:t>
            </a:r>
            <a:r>
              <a:rPr lang="ja-JP" altLang="en-US" b="1" dirty="0"/>
              <a:t>円</a:t>
            </a:r>
            <a:endParaRPr lang="en-US" altLang="ja-JP" b="1" dirty="0"/>
          </a:p>
          <a:p>
            <a:r>
              <a:rPr lang="ja-JP" altLang="en-US" b="1" dirty="0"/>
              <a:t>・賞与　個人達成賞与　あり</a:t>
            </a:r>
            <a:r>
              <a:rPr lang="en-US" altLang="ja-JP" b="1" dirty="0"/>
              <a:t>(</a:t>
            </a:r>
            <a:r>
              <a:rPr lang="ja-JP" altLang="en-US" b="1" dirty="0"/>
              <a:t>年</a:t>
            </a:r>
            <a:r>
              <a:rPr lang="en-US" altLang="ja-JP" b="1" dirty="0"/>
              <a:t>2</a:t>
            </a:r>
            <a:r>
              <a:rPr lang="ja-JP" altLang="en-US" b="1" dirty="0"/>
              <a:t>回</a:t>
            </a:r>
            <a:r>
              <a:rPr lang="en-US" altLang="ja-JP" b="1" dirty="0"/>
              <a:t>)</a:t>
            </a:r>
          </a:p>
          <a:p>
            <a:r>
              <a:rPr lang="ja-JP" altLang="en-US" b="1" dirty="0"/>
              <a:t>・手当　永年勤続手当、資格手当、幼児手当、配偶者手当、役職手当、</a:t>
            </a:r>
            <a:endParaRPr lang="en-US" altLang="ja-JP" b="1" dirty="0"/>
          </a:p>
          <a:p>
            <a:r>
              <a:rPr lang="ja-JP" altLang="en-US" b="1" dirty="0"/>
              <a:t>　　　　　通勤手当、</a:t>
            </a:r>
            <a:r>
              <a:rPr lang="en-US" altLang="ja-JP" b="1" dirty="0"/>
              <a:t>BYOD</a:t>
            </a:r>
            <a:r>
              <a:rPr lang="ja-JP" altLang="en-US" b="1" dirty="0"/>
              <a:t>手当</a:t>
            </a:r>
            <a:endParaRPr lang="en-US" altLang="ja-JP" b="1" dirty="0"/>
          </a:p>
          <a:p>
            <a:r>
              <a:rPr lang="ja-JP" altLang="en-US" b="1" dirty="0"/>
              <a:t>・その他インセンティブ　健康促進手当</a:t>
            </a:r>
            <a:endParaRPr lang="en-US" altLang="ja-JP" b="1" dirty="0"/>
          </a:p>
          <a:p>
            <a:r>
              <a:rPr lang="ja-JP" altLang="en-US" b="1" dirty="0"/>
              <a:t>・福利厚生：　 社会保険完備、社員旅行、リゾート施設</a:t>
            </a:r>
            <a:r>
              <a:rPr lang="en-US" altLang="ja-JP" b="1" dirty="0"/>
              <a:t>(</a:t>
            </a:r>
            <a:r>
              <a:rPr lang="ja-JP" altLang="en-US" b="1" dirty="0"/>
              <a:t>エクシブ</a:t>
            </a:r>
            <a:r>
              <a:rPr lang="en-US" altLang="ja-JP" b="1" dirty="0"/>
              <a:t>)</a:t>
            </a:r>
            <a:r>
              <a:rPr lang="ja-JP" altLang="en-US" b="1" dirty="0"/>
              <a:t>、</a:t>
            </a:r>
            <a:endParaRPr lang="en-US" altLang="ja-JP" b="1" dirty="0"/>
          </a:p>
          <a:p>
            <a:r>
              <a:rPr lang="ja-JP" altLang="en-US" b="1" dirty="0"/>
              <a:t>　　　　　　　　　早期がん検査</a:t>
            </a:r>
            <a:r>
              <a:rPr lang="en-US" altLang="ja-JP" b="1" dirty="0"/>
              <a:t>(N-NOSE)</a:t>
            </a:r>
          </a:p>
          <a:p>
            <a:endParaRPr lang="en-US" altLang="ja-JP" b="1" dirty="0"/>
          </a:p>
          <a:p>
            <a:endParaRPr lang="en-US" altLang="ja-JP" b="1" dirty="0"/>
          </a:p>
          <a:p>
            <a:endParaRPr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877508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681A9-A394-4943-BBD8-F1D4FDBABCD8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06:</a:t>
            </a:r>
            <a:r>
              <a:rPr lang="ja-JP" altLang="en-US" dirty="0"/>
              <a:t>募集職種</a:t>
            </a:r>
            <a:r>
              <a:rPr lang="en-US" altLang="ja-JP" dirty="0"/>
              <a:t>(</a:t>
            </a:r>
            <a:r>
              <a:rPr lang="ja-JP" altLang="en-US" dirty="0"/>
              <a:t>キャリアパス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5" name="スライド番号プレースホルダー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D4681A9-A394-4943-BBD8-F1D4FDBABCD8}" type="slidenum">
              <a:rPr lang="ja-JP" altLang="en-US" smtClean="0"/>
              <a:pPr/>
              <a:t>12</a:t>
            </a:fld>
            <a:endParaRPr lang="ja-JP" alt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4A198A1-6931-4799-9AFE-596AF2E36E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45910"/>
            <a:ext cx="6267450" cy="5013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8128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681A9-A394-4943-BBD8-F1D4FDBABCD8}" type="slidenum">
              <a:rPr lang="ja-JP" altLang="en-US" smtClean="0"/>
              <a:pPr/>
              <a:t>13</a:t>
            </a:fld>
            <a:endParaRPr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ja-JP" dirty="0"/>
              <a:t>07:</a:t>
            </a:r>
            <a:r>
              <a:rPr lang="ja-JP" altLang="en-US" dirty="0"/>
              <a:t>選考スケジュール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58888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831387CE-C93B-D17A-E0DE-6A1436D0E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ja-JP" altLang="en-US" dirty="0"/>
              <a:t>会社説明会</a:t>
            </a:r>
            <a:r>
              <a:rPr lang="en-US" altLang="ja-JP" dirty="0"/>
              <a:t>(</a:t>
            </a:r>
            <a:r>
              <a:rPr lang="ja-JP" altLang="en-US" dirty="0"/>
              <a:t>本日の合説と同一です</a:t>
            </a:r>
            <a:r>
              <a:rPr lang="en-US" altLang="ja-JP" dirty="0"/>
              <a:t>)</a:t>
            </a:r>
          </a:p>
          <a:p>
            <a:pPr marL="0" indent="0" algn="ctr">
              <a:buNone/>
            </a:pPr>
            <a:r>
              <a:rPr kumimoji="1" lang="ja-JP" altLang="en-US" dirty="0"/>
              <a:t>↓</a:t>
            </a:r>
            <a:endParaRPr kumimoji="1" lang="en-US" altLang="ja-JP" dirty="0"/>
          </a:p>
          <a:p>
            <a:pPr marL="0" indent="0" algn="ctr">
              <a:buNone/>
            </a:pPr>
            <a:r>
              <a:rPr lang="ja-JP" altLang="en-US" dirty="0"/>
              <a:t>書類選考</a:t>
            </a:r>
            <a:endParaRPr lang="en-US" altLang="ja-JP" dirty="0"/>
          </a:p>
          <a:p>
            <a:pPr marL="0" indent="0" algn="ctr">
              <a:buNone/>
            </a:pPr>
            <a:r>
              <a:rPr kumimoji="1" lang="ja-JP" altLang="en-US" dirty="0"/>
              <a:t>↓</a:t>
            </a:r>
            <a:endParaRPr kumimoji="1" lang="en-US" altLang="ja-JP" dirty="0"/>
          </a:p>
          <a:p>
            <a:pPr marL="0" indent="0" algn="ctr">
              <a:buNone/>
            </a:pPr>
            <a:r>
              <a:rPr kumimoji="1" lang="ja-JP" altLang="en-US" dirty="0"/>
              <a:t>一次面接</a:t>
            </a:r>
            <a:r>
              <a:rPr kumimoji="1" lang="en-US" altLang="ja-JP" dirty="0"/>
              <a:t>(</a:t>
            </a:r>
            <a:r>
              <a:rPr kumimoji="1" lang="ja-JP" altLang="en-US" dirty="0"/>
              <a:t>採用担当</a:t>
            </a:r>
            <a:r>
              <a:rPr kumimoji="1" lang="en-US" altLang="ja-JP" dirty="0"/>
              <a:t>)</a:t>
            </a:r>
            <a:r>
              <a:rPr kumimoji="1" lang="ja-JP" altLang="en-US" dirty="0"/>
              <a:t>適性検査テスト</a:t>
            </a:r>
            <a:r>
              <a:rPr kumimoji="1" lang="en-US" altLang="ja-JP" dirty="0"/>
              <a:t>(</a:t>
            </a:r>
            <a:r>
              <a:rPr kumimoji="1" lang="ja-JP" altLang="en-US" dirty="0"/>
              <a:t>弊社本社内</a:t>
            </a:r>
            <a:r>
              <a:rPr kumimoji="1" lang="en-US" altLang="ja-JP" dirty="0"/>
              <a:t>)</a:t>
            </a:r>
          </a:p>
          <a:p>
            <a:pPr marL="0" indent="0" algn="ctr">
              <a:buNone/>
            </a:pPr>
            <a:r>
              <a:rPr kumimoji="1" lang="ja-JP" altLang="en-US" dirty="0"/>
              <a:t>↓</a:t>
            </a:r>
            <a:endParaRPr kumimoji="1" lang="en-US" altLang="ja-JP" dirty="0"/>
          </a:p>
          <a:p>
            <a:pPr marL="0" indent="0" algn="ctr">
              <a:buNone/>
            </a:pPr>
            <a:r>
              <a:rPr kumimoji="1" lang="en-US" altLang="ja-JP" dirty="0"/>
              <a:t>WEB</a:t>
            </a:r>
            <a:r>
              <a:rPr kumimoji="1" lang="ja-JP" altLang="en-US" dirty="0"/>
              <a:t>適性検査テスト</a:t>
            </a:r>
            <a:endParaRPr kumimoji="1" lang="en-US" altLang="ja-JP" dirty="0"/>
          </a:p>
          <a:p>
            <a:pPr marL="0" indent="0" algn="ctr">
              <a:buNone/>
            </a:pPr>
            <a:r>
              <a:rPr lang="ja-JP" altLang="en-US" dirty="0"/>
              <a:t>↓</a:t>
            </a:r>
            <a:endParaRPr lang="en-US" altLang="ja-JP" dirty="0"/>
          </a:p>
          <a:p>
            <a:pPr marL="0" indent="0" algn="ctr">
              <a:buNone/>
            </a:pPr>
            <a:r>
              <a:rPr kumimoji="1" lang="ja-JP" altLang="en-US" dirty="0"/>
              <a:t>最終選考（社長および事業部長）</a:t>
            </a:r>
            <a:endParaRPr kumimoji="1" lang="en-US" altLang="ja-JP" dirty="0"/>
          </a:p>
          <a:p>
            <a:pPr marL="0" indent="0" algn="ctr">
              <a:buNone/>
            </a:pPr>
            <a:r>
              <a:rPr kumimoji="1" lang="ja-JP" altLang="en-US" dirty="0"/>
              <a:t>↓</a:t>
            </a:r>
            <a:endParaRPr kumimoji="1" lang="en-US" altLang="ja-JP" dirty="0"/>
          </a:p>
          <a:p>
            <a:pPr marL="0" indent="0" algn="ctr">
              <a:buNone/>
            </a:pPr>
            <a:r>
              <a:rPr lang="ja-JP" altLang="en-US" dirty="0"/>
              <a:t>内定面談</a:t>
            </a:r>
            <a:endParaRPr lang="en-US" altLang="ja-JP" dirty="0"/>
          </a:p>
          <a:p>
            <a:pPr marL="0" indent="0" algn="ctr">
              <a:buNone/>
            </a:pPr>
            <a:r>
              <a:rPr lang="ja-JP" altLang="en-US" dirty="0"/>
              <a:t>↓</a:t>
            </a:r>
            <a:endParaRPr lang="en-US" altLang="ja-JP" dirty="0"/>
          </a:p>
          <a:p>
            <a:pPr marL="0" indent="0" algn="ctr">
              <a:buNone/>
            </a:pPr>
            <a:r>
              <a:rPr lang="ja-JP" altLang="en-US" dirty="0"/>
              <a:t>入社</a:t>
            </a:r>
            <a:endParaRPr lang="en-US" altLang="ja-JP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4DF5603-BE54-6F24-7197-3EB64B87D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681A9-A394-4943-BBD8-F1D4FDBABCD8}" type="slidenum">
              <a:rPr lang="ja-JP" altLang="en-US" smtClean="0"/>
              <a:pPr/>
              <a:t>14</a:t>
            </a:fld>
            <a:endParaRPr lang="ja-JP" altLang="en-US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E99AE390-FA11-00EF-17D1-BA61620B6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07:</a:t>
            </a:r>
            <a:r>
              <a:rPr kumimoji="1" lang="ja-JP" altLang="en-US" dirty="0"/>
              <a:t>選考スケジュール　</a:t>
            </a:r>
            <a:r>
              <a:rPr kumimoji="1" lang="en-US" altLang="ja-JP" dirty="0"/>
              <a:t> (</a:t>
            </a:r>
            <a:r>
              <a:rPr lang="ja-JP" altLang="en-US" dirty="0"/>
              <a:t>会社説明会経由</a:t>
            </a:r>
            <a:r>
              <a:rPr kumimoji="1" lang="en-US" altLang="ja-JP" dirty="0"/>
              <a:t>)</a:t>
            </a:r>
            <a:r>
              <a:rPr kumimoji="1" lang="ja-JP" altLang="en-US" dirty="0"/>
              <a:t>の場合</a:t>
            </a:r>
          </a:p>
        </p:txBody>
      </p:sp>
    </p:spTree>
    <p:extLst>
      <p:ext uri="{BB962C8B-B14F-4D97-AF65-F5344CB8AC3E}">
        <p14:creationId xmlns:p14="http://schemas.microsoft.com/office/powerpoint/2010/main" val="3498607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831387CE-C93B-D17A-E0DE-6A1436D0E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altLang="ja-JP" dirty="0"/>
              <a:t>(1day</a:t>
            </a:r>
            <a:r>
              <a:rPr lang="ja-JP" altLang="en-US" dirty="0"/>
              <a:t>仕事体験</a:t>
            </a:r>
            <a:r>
              <a:rPr lang="en-US" altLang="ja-JP" dirty="0"/>
              <a:t>)</a:t>
            </a:r>
          </a:p>
          <a:p>
            <a:pPr marL="0" indent="0" algn="ctr">
              <a:buNone/>
            </a:pPr>
            <a:r>
              <a:rPr kumimoji="1" lang="ja-JP" altLang="en-US" dirty="0"/>
              <a:t>↓</a:t>
            </a:r>
            <a:endParaRPr kumimoji="1" lang="en-US" altLang="ja-JP" dirty="0"/>
          </a:p>
          <a:p>
            <a:pPr marL="0" indent="0" algn="ctr">
              <a:buNone/>
            </a:pPr>
            <a:r>
              <a:rPr lang="en-US" altLang="ja-JP" dirty="0"/>
              <a:t>Open ES</a:t>
            </a:r>
            <a:r>
              <a:rPr lang="ja-JP" altLang="en-US" dirty="0"/>
              <a:t>提出</a:t>
            </a:r>
            <a:endParaRPr lang="en-US" altLang="ja-JP" dirty="0"/>
          </a:p>
          <a:p>
            <a:pPr marL="0" indent="0" algn="ctr">
              <a:buNone/>
            </a:pPr>
            <a:r>
              <a:rPr kumimoji="1" lang="ja-JP" altLang="en-US" dirty="0"/>
              <a:t>↓</a:t>
            </a:r>
            <a:endParaRPr kumimoji="1" lang="en-US" altLang="ja-JP" dirty="0"/>
          </a:p>
          <a:p>
            <a:pPr marL="0" indent="0" algn="ctr">
              <a:buNone/>
            </a:pPr>
            <a:r>
              <a:rPr kumimoji="1" lang="ja-JP" altLang="en-US" dirty="0"/>
              <a:t>一次面接</a:t>
            </a:r>
            <a:r>
              <a:rPr kumimoji="1" lang="en-US" altLang="ja-JP" dirty="0"/>
              <a:t>(</a:t>
            </a:r>
            <a:r>
              <a:rPr kumimoji="1" lang="ja-JP" altLang="en-US" dirty="0"/>
              <a:t>採用担当</a:t>
            </a:r>
            <a:r>
              <a:rPr kumimoji="1" lang="en-US" altLang="ja-JP" dirty="0"/>
              <a:t>)</a:t>
            </a:r>
            <a:r>
              <a:rPr kumimoji="1" lang="ja-JP" altLang="en-US" dirty="0"/>
              <a:t>適性検査テスト</a:t>
            </a:r>
            <a:r>
              <a:rPr kumimoji="1" lang="en-US" altLang="ja-JP" dirty="0"/>
              <a:t>(</a:t>
            </a:r>
            <a:r>
              <a:rPr kumimoji="1" lang="ja-JP" altLang="en-US" dirty="0"/>
              <a:t>弊社本社内</a:t>
            </a:r>
            <a:r>
              <a:rPr kumimoji="1" lang="en-US" altLang="ja-JP" dirty="0"/>
              <a:t>)</a:t>
            </a:r>
          </a:p>
          <a:p>
            <a:pPr marL="0" indent="0" algn="ctr">
              <a:buNone/>
            </a:pPr>
            <a:r>
              <a:rPr lang="ja-JP" altLang="en-US" dirty="0"/>
              <a:t>↓</a:t>
            </a:r>
            <a:endParaRPr kumimoji="1" lang="en-US" altLang="ja-JP" dirty="0"/>
          </a:p>
          <a:p>
            <a:pPr marL="0" indent="0" algn="ctr">
              <a:buNone/>
            </a:pPr>
            <a:r>
              <a:rPr kumimoji="1" lang="en-US" altLang="ja-JP" dirty="0"/>
              <a:t>WEB</a:t>
            </a:r>
            <a:r>
              <a:rPr kumimoji="1" lang="ja-JP" altLang="en-US" dirty="0"/>
              <a:t>適性検査テスト</a:t>
            </a:r>
            <a:endParaRPr kumimoji="1" lang="en-US" altLang="ja-JP" dirty="0"/>
          </a:p>
          <a:p>
            <a:pPr marL="0" indent="0" algn="ctr">
              <a:buNone/>
            </a:pPr>
            <a:r>
              <a:rPr lang="ja-JP" altLang="en-US" dirty="0"/>
              <a:t>↓</a:t>
            </a:r>
            <a:endParaRPr lang="en-US" altLang="ja-JP" dirty="0"/>
          </a:p>
          <a:p>
            <a:pPr marL="0" indent="0" algn="ctr">
              <a:buNone/>
            </a:pPr>
            <a:r>
              <a:rPr kumimoji="1" lang="ja-JP" altLang="en-US" dirty="0"/>
              <a:t>最終選考（社長および事業部長）</a:t>
            </a:r>
            <a:endParaRPr kumimoji="1" lang="en-US" altLang="ja-JP" dirty="0"/>
          </a:p>
          <a:p>
            <a:pPr marL="0" indent="0" algn="ctr">
              <a:buNone/>
            </a:pPr>
            <a:r>
              <a:rPr kumimoji="1" lang="ja-JP" altLang="en-US" dirty="0"/>
              <a:t>↓</a:t>
            </a:r>
            <a:endParaRPr kumimoji="1" lang="en-US" altLang="ja-JP" dirty="0"/>
          </a:p>
          <a:p>
            <a:pPr marL="0" indent="0" algn="ctr">
              <a:buNone/>
            </a:pPr>
            <a:r>
              <a:rPr lang="ja-JP" altLang="en-US" dirty="0"/>
              <a:t>内定面談</a:t>
            </a:r>
            <a:endParaRPr lang="en-US" altLang="ja-JP" dirty="0"/>
          </a:p>
          <a:p>
            <a:pPr marL="0" indent="0" algn="ctr">
              <a:buNone/>
            </a:pPr>
            <a:r>
              <a:rPr lang="ja-JP" altLang="en-US" dirty="0"/>
              <a:t>↓</a:t>
            </a:r>
            <a:endParaRPr lang="en-US" altLang="ja-JP" dirty="0"/>
          </a:p>
          <a:p>
            <a:pPr marL="0" indent="0" algn="ctr">
              <a:buNone/>
            </a:pPr>
            <a:r>
              <a:rPr lang="ja-JP" altLang="en-US" dirty="0"/>
              <a:t>入社</a:t>
            </a:r>
            <a:endParaRPr lang="en-US" altLang="ja-JP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4DF5603-BE54-6F24-7197-3EB64B87D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681A9-A394-4943-BBD8-F1D4FDBABCD8}" type="slidenum">
              <a:rPr lang="ja-JP" altLang="en-US" smtClean="0"/>
              <a:pPr/>
              <a:t>15</a:t>
            </a:fld>
            <a:endParaRPr lang="ja-JP" altLang="en-US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E99AE390-FA11-00EF-17D1-BA61620B6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07:</a:t>
            </a:r>
            <a:r>
              <a:rPr kumimoji="1" lang="ja-JP" altLang="en-US" dirty="0"/>
              <a:t>選考スケジュール　</a:t>
            </a:r>
            <a:r>
              <a:rPr kumimoji="1" lang="en-US" altLang="ja-JP" dirty="0"/>
              <a:t> (</a:t>
            </a:r>
            <a:r>
              <a:rPr kumimoji="1" lang="ja-JP" altLang="en-US" dirty="0"/>
              <a:t>リクナビ</a:t>
            </a:r>
            <a:r>
              <a:rPr lang="ja-JP" altLang="en-US" dirty="0"/>
              <a:t>経由</a:t>
            </a:r>
            <a:r>
              <a:rPr kumimoji="1" lang="en-US" altLang="ja-JP" dirty="0"/>
              <a:t>)</a:t>
            </a:r>
            <a:r>
              <a:rPr kumimoji="1" lang="ja-JP" altLang="en-US" dirty="0"/>
              <a:t>の場合</a:t>
            </a:r>
          </a:p>
        </p:txBody>
      </p:sp>
    </p:spTree>
    <p:extLst>
      <p:ext uri="{BB962C8B-B14F-4D97-AF65-F5344CB8AC3E}">
        <p14:creationId xmlns:p14="http://schemas.microsoft.com/office/powerpoint/2010/main" val="22965880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A8489FE9-1271-1767-6B1E-D110889B0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エンジニア主体の会社です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sz="1400" dirty="0"/>
              <a:t>営業主導ではないです。小さな会社ですが最新のセキュリティや自治体の</a:t>
            </a:r>
            <a:r>
              <a:rPr kumimoji="1" lang="en-US" altLang="ja-JP" sz="1400" dirty="0"/>
              <a:t>DX</a:t>
            </a:r>
            <a:r>
              <a:rPr kumimoji="1" lang="ja-JP" altLang="en-US" sz="1400" dirty="0"/>
              <a:t>にも携わっています。エンジニアの資格手当は積み上げ式です。</a:t>
            </a:r>
            <a:r>
              <a:rPr lang="en-US" altLang="ja-JP" sz="1400" dirty="0"/>
              <a:t>9.6</a:t>
            </a:r>
            <a:r>
              <a:rPr kumimoji="1" lang="ja-JP" altLang="en-US" sz="1400" dirty="0"/>
              <a:t>万円</a:t>
            </a:r>
            <a:r>
              <a:rPr kumimoji="1" lang="en-US" altLang="ja-JP" sz="1400" dirty="0"/>
              <a:t>/</a:t>
            </a:r>
            <a:r>
              <a:rPr kumimoji="1" lang="ja-JP" altLang="en-US" sz="1400" dirty="0"/>
              <a:t>月の社員もいます。賞与も個人の達成度次第です。</a:t>
            </a:r>
            <a:endParaRPr kumimoji="1" lang="en-US" altLang="ja-JP" sz="1400" dirty="0"/>
          </a:p>
          <a:p>
            <a:r>
              <a:rPr lang="ja-JP" altLang="en-US" dirty="0"/>
              <a:t>新社屋が完成しました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sz="1400" dirty="0"/>
              <a:t>2023</a:t>
            </a:r>
            <a:r>
              <a:rPr lang="ja-JP" altLang="en-US" sz="1400" dirty="0"/>
              <a:t>年</a:t>
            </a:r>
            <a:r>
              <a:rPr lang="en-US" altLang="ja-JP" sz="1400" dirty="0"/>
              <a:t>11</a:t>
            </a:r>
            <a:r>
              <a:rPr lang="ja-JP" altLang="en-US" sz="1400" dirty="0"/>
              <a:t>月</a:t>
            </a:r>
            <a:r>
              <a:rPr lang="en-US" altLang="ja-JP" sz="1400" dirty="0"/>
              <a:t>1</a:t>
            </a:r>
            <a:r>
              <a:rPr lang="ja-JP" altLang="en-US" sz="1400" dirty="0"/>
              <a:t>日に新社屋完成、移転しました。エンジニアの皆さんが働きやすい空間をデザインしました。</a:t>
            </a:r>
            <a:endParaRPr lang="en-US" altLang="ja-JP" sz="1400" dirty="0"/>
          </a:p>
          <a:p>
            <a:r>
              <a:rPr kumimoji="1" lang="ja-JP" altLang="en-US" dirty="0"/>
              <a:t>経営基盤が強いです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sz="1400" dirty="0"/>
              <a:t>小さな会社ですが自治体や地元の製造業のお客様が多く、</a:t>
            </a:r>
            <a:r>
              <a:rPr lang="en-US" altLang="ja-JP" sz="1400" dirty="0"/>
              <a:t>5</a:t>
            </a:r>
            <a:r>
              <a:rPr lang="ja-JP" altLang="en-US" sz="1400" dirty="0"/>
              <a:t>年連続増収増益です。</a:t>
            </a:r>
            <a:endParaRPr kumimoji="1" lang="en-US" altLang="ja-JP" sz="1400" dirty="0"/>
          </a:p>
          <a:p>
            <a:r>
              <a:rPr lang="ja-JP" altLang="en-US" dirty="0"/>
              <a:t>派遣会社じゃないです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sz="1400" dirty="0"/>
              <a:t>現経営体制になってから派遣事業は拡大しないと決めています。</a:t>
            </a:r>
            <a:endParaRPr lang="en-US" altLang="ja-JP" sz="1400" dirty="0"/>
          </a:p>
          <a:p>
            <a:r>
              <a:rPr kumimoji="1" lang="en-US" altLang="ja-JP" dirty="0"/>
              <a:t>ISO27001</a:t>
            </a:r>
            <a:r>
              <a:rPr kumimoji="1" lang="ja-JP" altLang="en-US" dirty="0"/>
              <a:t>、</a:t>
            </a:r>
            <a:r>
              <a:rPr kumimoji="1" lang="en-US" altLang="ja-JP" dirty="0"/>
              <a:t>27017</a:t>
            </a:r>
            <a:r>
              <a:rPr kumimoji="1" lang="ja-JP" altLang="en-US" dirty="0"/>
              <a:t>持ってます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sz="1400" dirty="0"/>
              <a:t>情報セキュリティの国際的な規格です。小さな会社ですが昨今の市況に必要な資格も取得しています。</a:t>
            </a:r>
            <a:endParaRPr kumimoji="1" lang="ja-JP" altLang="en-US" sz="1400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B9CD67-E369-5654-EA86-44E8BF240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681A9-A394-4943-BBD8-F1D4FDBABCD8}" type="slidenum">
              <a:rPr lang="ja-JP" altLang="en-US" smtClean="0"/>
              <a:pPr/>
              <a:t>16</a:t>
            </a:fld>
            <a:endParaRPr lang="ja-JP" altLang="en-US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D74CB53D-5495-EA43-B90F-D32E48AD6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最後に</a:t>
            </a:r>
            <a:r>
              <a:rPr kumimoji="1" lang="en-US" altLang="ja-JP" dirty="0"/>
              <a:t>…</a:t>
            </a:r>
            <a:r>
              <a:rPr kumimoji="1" lang="ja-JP" altLang="en-US" dirty="0"/>
              <a:t>弊社のアピールポイントです！</a:t>
            </a:r>
          </a:p>
        </p:txBody>
      </p:sp>
    </p:spTree>
    <p:extLst>
      <p:ext uri="{BB962C8B-B14F-4D97-AF65-F5344CB8AC3E}">
        <p14:creationId xmlns:p14="http://schemas.microsoft.com/office/powerpoint/2010/main" val="2011416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681A9-A394-4943-BBD8-F1D4FDBABCD8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ja-JP" dirty="0"/>
              <a:t>02:</a:t>
            </a:r>
            <a:r>
              <a:rPr kumimoji="1" lang="ja-JP" altLang="en-US" dirty="0"/>
              <a:t>学生の皆さんへ</a:t>
            </a:r>
          </a:p>
        </p:txBody>
      </p:sp>
    </p:spTree>
    <p:extLst>
      <p:ext uri="{BB962C8B-B14F-4D97-AF65-F5344CB8AC3E}">
        <p14:creationId xmlns:p14="http://schemas.microsoft.com/office/powerpoint/2010/main" val="2542575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ー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b="1" dirty="0"/>
              <a:t>就職活動は不安なことばかりです。</a:t>
            </a:r>
            <a:endParaRPr lang="en-US" altLang="ja-JP" sz="2400" b="1" dirty="0"/>
          </a:p>
          <a:p>
            <a:pPr marL="0" indent="0">
              <a:buNone/>
            </a:pPr>
            <a:r>
              <a:rPr lang="ja-JP" altLang="en-US" sz="2400" b="1" dirty="0"/>
              <a:t>筆記、面接対策、話し方などで頭がいっぱいだと思います。</a:t>
            </a:r>
            <a:endParaRPr lang="en-US" altLang="ja-JP" sz="2400" b="1" dirty="0"/>
          </a:p>
          <a:p>
            <a:pPr marL="0" indent="0">
              <a:buNone/>
            </a:pPr>
            <a:endParaRPr lang="en-US" altLang="ja-JP" sz="2400" b="1" dirty="0"/>
          </a:p>
          <a:p>
            <a:pPr marL="0" indent="0">
              <a:buNone/>
            </a:pPr>
            <a:r>
              <a:rPr lang="ja-JP" altLang="en-US" sz="2400" b="1" dirty="0"/>
              <a:t>思い悩むよりもより是非多くの会社に足を運んでください。</a:t>
            </a:r>
            <a:endParaRPr lang="en-US" altLang="ja-JP" sz="2400" b="1" dirty="0"/>
          </a:p>
          <a:p>
            <a:pPr marL="0" indent="0">
              <a:buNone/>
            </a:pPr>
            <a:r>
              <a:rPr lang="ja-JP" altLang="en-US" sz="2400" b="1" dirty="0"/>
              <a:t>出会った先輩社員や、採用担当者と直接話をすることで</a:t>
            </a:r>
            <a:endParaRPr lang="en-US" altLang="ja-JP" sz="2400" b="1" dirty="0"/>
          </a:p>
          <a:p>
            <a:pPr marL="0" indent="0">
              <a:buNone/>
            </a:pPr>
            <a:r>
              <a:rPr lang="ja-JP" altLang="en-US" sz="2400" b="1" dirty="0"/>
              <a:t>会社の雰囲気や仕事のイメージを掴むことができます。</a:t>
            </a:r>
            <a:endParaRPr lang="en-US" altLang="ja-JP" sz="2400" b="1" dirty="0"/>
          </a:p>
          <a:p>
            <a:pPr marL="0" indent="0">
              <a:buNone/>
            </a:pPr>
            <a:endParaRPr lang="en-US" altLang="ja-JP" sz="2400" b="1" dirty="0"/>
          </a:p>
          <a:p>
            <a:pPr marL="0" indent="0">
              <a:buNone/>
            </a:pPr>
            <a:r>
              <a:rPr lang="ja-JP" altLang="en-US" sz="2400" b="1" dirty="0"/>
              <a:t>求人情報だけではわからないことも多いです。</a:t>
            </a:r>
            <a:endParaRPr lang="en-US" altLang="ja-JP" sz="2400" b="1" dirty="0"/>
          </a:p>
          <a:p>
            <a:pPr marL="0" indent="0">
              <a:buNone/>
            </a:pPr>
            <a:r>
              <a:rPr lang="ja-JP" altLang="en-US" sz="2400" b="1" dirty="0"/>
              <a:t>より明確な志望動機、実際にこの仕事がしたい！という意欲につながると思います。</a:t>
            </a:r>
            <a:endParaRPr lang="en-US" altLang="ja-JP" sz="2400" b="1" dirty="0"/>
          </a:p>
          <a:p>
            <a:pPr marL="0" indent="0">
              <a:buNone/>
            </a:pPr>
            <a:r>
              <a:rPr lang="ja-JP" altLang="en-US" sz="2400" b="1" dirty="0"/>
              <a:t>皆さんの積極的な就職活動を応援しています。</a:t>
            </a:r>
            <a:endParaRPr lang="en-US" altLang="ja-JP" sz="2400" b="1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681A9-A394-4943-BBD8-F1D4FDBABCD8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02:</a:t>
            </a:r>
            <a:r>
              <a:rPr lang="ja-JP" altLang="en-US" dirty="0"/>
              <a:t>学生の皆さんへ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0360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681A9-A394-4943-BBD8-F1D4FDBABCD8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ja-JP" dirty="0"/>
              <a:t>03:</a:t>
            </a:r>
            <a:r>
              <a:rPr lang="ja-JP" altLang="en-US" dirty="0"/>
              <a:t>会社概要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1758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B43A374-DB66-4F53-9B84-FCB61BE4A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681A9-A394-4943-BBD8-F1D4FDBABCD8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D689427B-1F90-4F97-BFA0-728F1B86D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03:</a:t>
            </a:r>
            <a:r>
              <a:rPr kumimoji="1" lang="ja-JP" altLang="en-US" dirty="0"/>
              <a:t>会社概要</a:t>
            </a:r>
            <a:r>
              <a:rPr kumimoji="1" lang="en-US" altLang="ja-JP" dirty="0"/>
              <a:t>(</a:t>
            </a:r>
            <a:r>
              <a:rPr kumimoji="1" lang="ja-JP" altLang="en-US" dirty="0"/>
              <a:t>会社データ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DA3838C-A481-4DD7-B7C3-1FFA6F44EB14}"/>
              </a:ext>
            </a:extLst>
          </p:cNvPr>
          <p:cNvSpPr txBox="1"/>
          <p:nvPr/>
        </p:nvSpPr>
        <p:spPr>
          <a:xfrm>
            <a:off x="3131840" y="1098788"/>
            <a:ext cx="487825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rgbClr val="FFC000"/>
                </a:solidFill>
              </a:rPr>
              <a:t>地元に愛。</a:t>
            </a:r>
            <a:r>
              <a:rPr kumimoji="1" lang="en-US" altLang="ja-JP" sz="2400" b="1" dirty="0">
                <a:solidFill>
                  <a:srgbClr val="FFC000"/>
                </a:solidFill>
              </a:rPr>
              <a:t>IT</a:t>
            </a:r>
            <a:r>
              <a:rPr kumimoji="1" lang="ja-JP" altLang="en-US" sz="2400" b="1" dirty="0">
                <a:solidFill>
                  <a:srgbClr val="FFC000"/>
                </a:solidFill>
              </a:rPr>
              <a:t>で地域貢献。</a:t>
            </a:r>
          </a:p>
          <a:p>
            <a:r>
              <a:rPr kumimoji="1" lang="en-US" altLang="ja-JP" sz="2400" b="1" dirty="0">
                <a:solidFill>
                  <a:srgbClr val="FFC000"/>
                </a:solidFill>
              </a:rPr>
              <a:t>IT</a:t>
            </a:r>
            <a:r>
              <a:rPr kumimoji="1" lang="ja-JP" altLang="en-US" sz="2400" b="1" dirty="0">
                <a:solidFill>
                  <a:srgbClr val="FFC000"/>
                </a:solidFill>
              </a:rPr>
              <a:t>で地元を魅力的に。</a:t>
            </a:r>
            <a:endParaRPr kumimoji="1" lang="en-US" altLang="ja-JP" sz="2400" b="1" dirty="0">
              <a:solidFill>
                <a:srgbClr val="FFC000"/>
              </a:solidFill>
            </a:endParaRPr>
          </a:p>
          <a:p>
            <a:r>
              <a:rPr kumimoji="1" lang="ja-JP" altLang="en-US" sz="2400" b="1" dirty="0">
                <a:solidFill>
                  <a:srgbClr val="FFC000"/>
                </a:solidFill>
              </a:rPr>
              <a:t>地元に笑顔を。</a:t>
            </a:r>
            <a:endParaRPr kumimoji="1" lang="en-US" altLang="ja-JP" sz="2400" b="1" dirty="0">
              <a:solidFill>
                <a:srgbClr val="FFC000"/>
              </a:solidFill>
            </a:endParaRPr>
          </a:p>
          <a:p>
            <a:r>
              <a:rPr lang="ja-JP" altLang="en-US" sz="2400" b="1" dirty="0">
                <a:solidFill>
                  <a:srgbClr val="FFC000"/>
                </a:solidFill>
              </a:rPr>
              <a:t>ｰ株式会社セントラルソフトサービス</a:t>
            </a:r>
            <a:endParaRPr kumimoji="1" lang="ja-JP" altLang="en-US" sz="2400" b="1" dirty="0">
              <a:solidFill>
                <a:srgbClr val="FFC000"/>
              </a:solidFill>
            </a:endParaRPr>
          </a:p>
        </p:txBody>
      </p:sp>
      <p:pic>
        <p:nvPicPr>
          <p:cNvPr id="15" name="図 2">
            <a:extLst>
              <a:ext uri="{FF2B5EF4-FFF2-40B4-BE49-F238E27FC236}">
                <a16:creationId xmlns:a16="http://schemas.microsoft.com/office/drawing/2014/main" id="{029A20EB-A288-4998-A4D8-077E975D7C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02" y="1098788"/>
            <a:ext cx="2351862" cy="1712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コンテンツ プレースホルダー 2">
            <a:extLst>
              <a:ext uri="{FF2B5EF4-FFF2-40B4-BE49-F238E27FC236}">
                <a16:creationId xmlns:a16="http://schemas.microsoft.com/office/drawing/2014/main" id="{9DC4E9BC-ADAB-4550-A87E-5F777854B7FC}"/>
              </a:ext>
            </a:extLst>
          </p:cNvPr>
          <p:cNvSpPr>
            <a:spLocks noGrp="1"/>
          </p:cNvSpPr>
          <p:nvPr/>
        </p:nvSpPr>
        <p:spPr>
          <a:xfrm>
            <a:off x="448102" y="2865587"/>
            <a:ext cx="7076226" cy="345559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設立　</a:t>
            </a:r>
            <a:r>
              <a:rPr lang="en-US" altLang="ja-JP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1979</a:t>
            </a: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15</a:t>
            </a: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endParaRPr lang="en-US" altLang="ja-JP" sz="1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本社所在地　</a:t>
            </a:r>
            <a:r>
              <a:rPr lang="zh-TW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〒</a:t>
            </a:r>
            <a:r>
              <a:rPr lang="en-US" altLang="zh-TW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444-08</a:t>
            </a:r>
            <a:r>
              <a:rPr lang="en-US" altLang="ja-JP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64</a:t>
            </a: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愛知県岡崎市明大寺町字河原</a:t>
            </a:r>
            <a:r>
              <a:rPr lang="en-US" altLang="ja-JP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25</a:t>
            </a: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番地</a:t>
            </a:r>
            <a:r>
              <a:rPr lang="en-US" altLang="ja-JP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endParaRPr lang="en-US" altLang="zh-TW" sz="1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名古屋オフィス　〒</a:t>
            </a:r>
            <a:r>
              <a:rPr lang="en-US" altLang="ja-JP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450-6321 </a:t>
            </a: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愛知県名古屋市中村区名駅</a:t>
            </a:r>
            <a:r>
              <a:rPr lang="en-US" altLang="ja-JP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1-1-1</a:t>
            </a: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1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80000"/>
              </a:lnSpc>
              <a:buFont typeface="Arial" pitchFamily="34" charset="0"/>
              <a:buNone/>
              <a:defRPr/>
            </a:pP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　　　　　　</a:t>
            </a:r>
            <a:r>
              <a:rPr lang="en-US" altLang="ja-JP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JP</a:t>
            </a: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タワー名古屋</a:t>
            </a:r>
            <a:r>
              <a:rPr lang="en-US" altLang="ja-JP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21</a:t>
            </a: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階</a:t>
            </a:r>
            <a:r>
              <a:rPr lang="en-US" altLang="ja-JP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2117</a:t>
            </a: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号室</a:t>
            </a:r>
            <a:endParaRPr lang="en-US" altLang="ja-JP" sz="1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80000"/>
              </a:lnSpc>
              <a:buFont typeface="Arial" pitchFamily="34" charset="0"/>
              <a:buNone/>
              <a:defRPr/>
            </a:pP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静岡オフィス</a:t>
            </a:r>
            <a:endParaRPr lang="en-US" altLang="ja-JP" sz="1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資本金　</a:t>
            </a:r>
            <a:r>
              <a:rPr lang="en-US" altLang="ja-JP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5,000</a:t>
            </a: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万円</a:t>
            </a:r>
            <a:endParaRPr lang="en-US" altLang="ja-JP" sz="1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売上高　</a:t>
            </a:r>
            <a:r>
              <a:rPr lang="en-US" altLang="ja-JP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7.9</a:t>
            </a: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億円（</a:t>
            </a:r>
            <a:r>
              <a:rPr lang="en-US" altLang="ja-JP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2023</a:t>
            </a: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月）</a:t>
            </a:r>
            <a:endParaRPr lang="en-US" altLang="ja-JP" sz="1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社員数　</a:t>
            </a:r>
            <a:r>
              <a:rPr lang="en-US" altLang="ja-JP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22</a:t>
            </a: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名</a:t>
            </a:r>
            <a:endParaRPr lang="en-US" altLang="ja-JP" sz="1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主要取引先　岡崎市、愛知県、名古屋市、静岡県庁、朝日インテック株式会社、株式会社中電シーティーアイ　等</a:t>
            </a:r>
            <a:endParaRPr lang="en-US" altLang="ja-JP" sz="1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代表者　代表取締役社長　清川高史</a:t>
            </a:r>
            <a:endParaRPr lang="en-US" altLang="ja-JP" sz="1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80000"/>
              </a:lnSpc>
              <a:buFont typeface="Arial" pitchFamily="34" charset="0"/>
              <a:buNone/>
              <a:defRPr/>
            </a:pPr>
            <a:endParaRPr lang="en-US" altLang="ja-JP" sz="1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80000"/>
              </a:lnSpc>
              <a:buFont typeface="Arial" pitchFamily="34" charset="0"/>
              <a:buNone/>
              <a:defRPr/>
            </a:pPr>
            <a:endParaRPr lang="en-US" altLang="ja-JP" sz="1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80000"/>
              </a:lnSpc>
              <a:buFont typeface="Arial" pitchFamily="34" charset="0"/>
              <a:buNone/>
              <a:defRPr/>
            </a:pPr>
            <a:endParaRPr lang="en-US" altLang="ja-JP" sz="18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90000"/>
              </a:lnSpc>
              <a:buClr>
                <a:srgbClr val="3366FF"/>
              </a:buClr>
              <a:buFont typeface="Wingdings" pitchFamily="2" charset="2"/>
              <a:buChar char="n"/>
              <a:defRPr/>
            </a:pPr>
            <a:endParaRPr lang="en-US" altLang="ja-JP" sz="18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25658FBD-0CFF-4639-A21F-CD96B5E0EAF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04" r="48302"/>
          <a:stretch/>
        </p:blipFill>
        <p:spPr>
          <a:xfrm>
            <a:off x="6660232" y="5517232"/>
            <a:ext cx="707281" cy="955948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5DC2B03C-8FF6-4530-87F2-58109B56636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98" t="18487" r="11308"/>
          <a:stretch/>
        </p:blipFill>
        <p:spPr>
          <a:xfrm>
            <a:off x="7380312" y="5843513"/>
            <a:ext cx="571538" cy="629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516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681A9-A394-4943-BBD8-F1D4FDBABCD8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タイトル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55160" cy="634082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03:</a:t>
            </a:r>
            <a:r>
              <a:rPr lang="ja-JP" altLang="en-US" dirty="0"/>
              <a:t>会社概要</a:t>
            </a:r>
            <a:r>
              <a:rPr lang="en-US" altLang="ja-JP" dirty="0"/>
              <a:t>(</a:t>
            </a:r>
            <a:r>
              <a:rPr lang="ja-JP" altLang="en-US" dirty="0"/>
              <a:t>近年沿革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10" name="コンテンツ プレースホルダー 1">
            <a:extLst>
              <a:ext uri="{FF2B5EF4-FFF2-40B4-BE49-F238E27FC236}">
                <a16:creationId xmlns:a16="http://schemas.microsoft.com/office/drawing/2014/main" id="{8DFE139D-06EB-4A16-9CBB-0578EDF12B37}"/>
              </a:ext>
            </a:extLst>
          </p:cNvPr>
          <p:cNvSpPr txBox="1">
            <a:spLocks/>
          </p:cNvSpPr>
          <p:nvPr/>
        </p:nvSpPr>
        <p:spPr>
          <a:xfrm>
            <a:off x="360901" y="1112255"/>
            <a:ext cx="8229600" cy="504056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400" b="1" dirty="0"/>
              <a:t>2011</a:t>
            </a:r>
            <a:r>
              <a:rPr lang="ja-JP" altLang="en-US" sz="2400" b="1" dirty="0"/>
              <a:t>年</a:t>
            </a:r>
            <a:r>
              <a:rPr lang="en-US" altLang="ja-JP" sz="2400" b="1" dirty="0"/>
              <a:t>5</a:t>
            </a:r>
            <a:r>
              <a:rPr lang="ja-JP" altLang="en-US" sz="2400" b="1" dirty="0"/>
              <a:t>月 清川高史　代表取締役社長に就任</a:t>
            </a:r>
          </a:p>
          <a:p>
            <a:r>
              <a:rPr lang="en-US" altLang="ja-JP" sz="2400" b="1" dirty="0"/>
              <a:t>2019</a:t>
            </a:r>
            <a:r>
              <a:rPr lang="ja-JP" altLang="en-US" sz="2400" b="1" dirty="0"/>
              <a:t>年</a:t>
            </a:r>
            <a:r>
              <a:rPr lang="en-US" altLang="ja-JP" sz="2400" b="1" dirty="0"/>
              <a:t>2</a:t>
            </a:r>
            <a:r>
              <a:rPr lang="ja-JP" altLang="en-US" sz="2400" b="1" dirty="0"/>
              <a:t>月 </a:t>
            </a:r>
            <a:r>
              <a:rPr lang="en-US" altLang="ja-JP" sz="2400" b="1" dirty="0"/>
              <a:t>IBM Excellent Partner Award </a:t>
            </a:r>
            <a:r>
              <a:rPr lang="ja-JP" altLang="en-US" sz="2400" b="1" dirty="0"/>
              <a:t>受賞</a:t>
            </a:r>
          </a:p>
          <a:p>
            <a:r>
              <a:rPr lang="en-US" altLang="ja-JP" sz="2400" b="1" dirty="0"/>
              <a:t>2020</a:t>
            </a:r>
            <a:r>
              <a:rPr lang="ja-JP" altLang="en-US" sz="2400" b="1" dirty="0"/>
              <a:t>年</a:t>
            </a:r>
            <a:r>
              <a:rPr lang="en-US" altLang="ja-JP" sz="2400" b="1" dirty="0"/>
              <a:t>10</a:t>
            </a:r>
            <a:r>
              <a:rPr lang="ja-JP" altLang="en-US" sz="2400" b="1" dirty="0"/>
              <a:t>月 </a:t>
            </a:r>
            <a:r>
              <a:rPr lang="en-US" altLang="ja-JP" sz="2400" b="1" dirty="0" err="1"/>
              <a:t>Cybozu</a:t>
            </a:r>
            <a:r>
              <a:rPr lang="ja-JP" altLang="en-US" sz="2400" b="1" dirty="0"/>
              <a:t>オフィシャルパートナー認定</a:t>
            </a:r>
          </a:p>
          <a:p>
            <a:r>
              <a:rPr lang="en-US" altLang="ja-JP" sz="2400" b="1" dirty="0"/>
              <a:t>2021</a:t>
            </a:r>
            <a:r>
              <a:rPr lang="ja-JP" altLang="en-US" sz="2400" b="1" dirty="0"/>
              <a:t>年</a:t>
            </a:r>
            <a:r>
              <a:rPr lang="en-US" altLang="ja-JP" sz="2400" b="1" dirty="0"/>
              <a:t>2</a:t>
            </a:r>
            <a:r>
              <a:rPr lang="ja-JP" altLang="en-US" sz="2400" b="1" dirty="0"/>
              <a:t>月 </a:t>
            </a:r>
            <a:r>
              <a:rPr lang="en-US" altLang="ja-JP" sz="2400" b="1" dirty="0"/>
              <a:t>CrowdStrike Managed Service Providers</a:t>
            </a:r>
          </a:p>
          <a:p>
            <a:pPr marL="0" indent="0">
              <a:buNone/>
            </a:pPr>
            <a:r>
              <a:rPr lang="ja-JP" altLang="en-US" sz="2400" b="1" dirty="0"/>
              <a:t>パートナー認定</a:t>
            </a:r>
          </a:p>
          <a:p>
            <a:r>
              <a:rPr lang="en-US" altLang="ja-JP" sz="2400" b="1" dirty="0"/>
              <a:t>2021</a:t>
            </a:r>
            <a:r>
              <a:rPr lang="ja-JP" altLang="en-US" sz="2400" b="1" dirty="0"/>
              <a:t>年</a:t>
            </a:r>
            <a:r>
              <a:rPr lang="en-US" altLang="ja-JP" sz="2400" b="1" dirty="0"/>
              <a:t>3</a:t>
            </a:r>
            <a:r>
              <a:rPr lang="ja-JP" altLang="en-US" sz="2400" b="1" dirty="0"/>
              <a:t>月 </a:t>
            </a:r>
            <a:r>
              <a:rPr lang="en-US" altLang="ja-JP" sz="2400" b="1" dirty="0"/>
              <a:t>ISO27001,ISO27017</a:t>
            </a:r>
            <a:r>
              <a:rPr lang="ja-JP" altLang="en-US" sz="2400" b="1" dirty="0"/>
              <a:t>を取得</a:t>
            </a:r>
          </a:p>
          <a:p>
            <a:r>
              <a:rPr lang="en-US" altLang="ja-JP" sz="2400" b="1" dirty="0"/>
              <a:t>2021</a:t>
            </a:r>
            <a:r>
              <a:rPr lang="ja-JP" altLang="en-US" sz="2400" b="1" dirty="0"/>
              <a:t>年</a:t>
            </a:r>
            <a:r>
              <a:rPr lang="en-US" altLang="ja-JP" sz="2400" b="1" dirty="0"/>
              <a:t>4</a:t>
            </a:r>
            <a:r>
              <a:rPr lang="ja-JP" altLang="en-US" sz="2400" b="1" dirty="0"/>
              <a:t>月 </a:t>
            </a:r>
            <a:r>
              <a:rPr lang="en-US" altLang="ja-JP" sz="2400" b="1" dirty="0"/>
              <a:t>CYBOZU AWARD 2021</a:t>
            </a:r>
            <a:r>
              <a:rPr lang="ja-JP" altLang="en-US" sz="2400" b="1" dirty="0"/>
              <a:t>受賞</a:t>
            </a:r>
          </a:p>
          <a:p>
            <a:r>
              <a:rPr lang="en-US" altLang="ja-JP" sz="2400" b="1" dirty="0"/>
              <a:t>2021</a:t>
            </a:r>
            <a:r>
              <a:rPr lang="ja-JP" altLang="en-US" sz="2400" b="1" dirty="0"/>
              <a:t>年</a:t>
            </a:r>
            <a:r>
              <a:rPr lang="en-US" altLang="ja-JP" sz="2400" b="1" dirty="0"/>
              <a:t>8</a:t>
            </a:r>
            <a:r>
              <a:rPr lang="ja-JP" altLang="en-US" sz="2400" b="1" dirty="0"/>
              <a:t>月 名古屋オフィスを移転</a:t>
            </a:r>
            <a:endParaRPr lang="en-US" altLang="ja-JP" sz="2400" b="1" dirty="0"/>
          </a:p>
          <a:p>
            <a:pPr marL="0" indent="0">
              <a:buNone/>
            </a:pPr>
            <a:r>
              <a:rPr lang="en-US" altLang="ja-JP" sz="2400" b="1" dirty="0"/>
              <a:t>(</a:t>
            </a:r>
            <a:r>
              <a:rPr lang="ja-JP" altLang="en-US" sz="2400" b="1" dirty="0"/>
              <a:t>愛知県名古屋市中村区名駅</a:t>
            </a:r>
            <a:r>
              <a:rPr lang="en-US" altLang="ja-JP" sz="2400" b="1" dirty="0"/>
              <a:t>1-1-1JP</a:t>
            </a:r>
            <a:r>
              <a:rPr lang="ja-JP" altLang="en-US" sz="2400" b="1" dirty="0"/>
              <a:t>タワー名古屋</a:t>
            </a:r>
            <a:r>
              <a:rPr lang="en-US" altLang="ja-JP" sz="2400" b="1" dirty="0"/>
              <a:t>)</a:t>
            </a:r>
          </a:p>
          <a:p>
            <a:r>
              <a:rPr lang="en-US" altLang="ja-JP" sz="2400" b="1" dirty="0"/>
              <a:t>2022</a:t>
            </a:r>
            <a:r>
              <a:rPr lang="ja-JP" altLang="en-US" sz="2400" b="1" dirty="0"/>
              <a:t>年</a:t>
            </a:r>
            <a:r>
              <a:rPr lang="en-US" altLang="ja-JP" sz="2400" b="1" dirty="0"/>
              <a:t>8</a:t>
            </a:r>
            <a:r>
              <a:rPr lang="ja-JP" altLang="en-US" sz="2400" b="1" dirty="0"/>
              <a:t>月岡崎城下家康公夏まつり第</a:t>
            </a:r>
            <a:r>
              <a:rPr lang="en-US" altLang="ja-JP" sz="2400" b="1" dirty="0"/>
              <a:t>74</a:t>
            </a:r>
            <a:r>
              <a:rPr lang="ja-JP" altLang="en-US" sz="2400" b="1" dirty="0"/>
              <a:t>回花火大会協賛</a:t>
            </a:r>
            <a:endParaRPr lang="en-US" altLang="ja-JP" sz="2400" b="1" dirty="0"/>
          </a:p>
          <a:p>
            <a:r>
              <a:rPr lang="en-US" altLang="ja-JP" sz="2400" b="1" dirty="0"/>
              <a:t>2022</a:t>
            </a:r>
            <a:r>
              <a:rPr lang="ja-JP" altLang="en-US" sz="2400" b="1" dirty="0"/>
              <a:t>年</a:t>
            </a:r>
            <a:r>
              <a:rPr lang="en-US" altLang="ja-JP" sz="2400" b="1" dirty="0"/>
              <a:t>11</a:t>
            </a:r>
            <a:r>
              <a:rPr lang="ja-JP" altLang="en-US" sz="2400" b="1" dirty="0"/>
              <a:t>月静岡オフィスを開設</a:t>
            </a:r>
            <a:endParaRPr lang="en-US" altLang="ja-JP" sz="2400" b="1" dirty="0"/>
          </a:p>
          <a:p>
            <a:pPr marL="0" indent="0">
              <a:buNone/>
            </a:pPr>
            <a:endParaRPr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614155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681A9-A394-4943-BBD8-F1D4FDBABCD8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5" name="タイトル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55160" cy="634082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03:</a:t>
            </a:r>
            <a:r>
              <a:rPr lang="ja-JP" altLang="en-US" dirty="0"/>
              <a:t>会社概要</a:t>
            </a:r>
            <a:r>
              <a:rPr lang="en-US" altLang="ja-JP" dirty="0"/>
              <a:t>(</a:t>
            </a:r>
            <a:r>
              <a:rPr lang="ja-JP" altLang="en-US" dirty="0"/>
              <a:t>事業内容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10" name="コンテンツ プレースホルダー 1">
            <a:extLst>
              <a:ext uri="{FF2B5EF4-FFF2-40B4-BE49-F238E27FC236}">
                <a16:creationId xmlns:a16="http://schemas.microsoft.com/office/drawing/2014/main" id="{8DFE139D-06EB-4A16-9CBB-0578EDF12B37}"/>
              </a:ext>
            </a:extLst>
          </p:cNvPr>
          <p:cNvSpPr txBox="1">
            <a:spLocks/>
          </p:cNvSpPr>
          <p:nvPr/>
        </p:nvSpPr>
        <p:spPr>
          <a:xfrm>
            <a:off x="360901" y="1112255"/>
            <a:ext cx="8229600" cy="504056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b="1" dirty="0"/>
              <a:t>当社は「地域貢献」「クラウド」「セキュリティ」の</a:t>
            </a:r>
            <a:r>
              <a:rPr lang="en-US" altLang="ja-JP" sz="2400" b="1" dirty="0"/>
              <a:t>3</a:t>
            </a:r>
            <a:r>
              <a:rPr lang="ja-JP" altLang="en-US" sz="2400" b="1" dirty="0"/>
              <a:t>つのキーワードを重点に事業を行っています。</a:t>
            </a:r>
            <a:endParaRPr lang="en-US" altLang="ja-JP" sz="2400" b="1" dirty="0"/>
          </a:p>
          <a:p>
            <a:pPr marL="0" indent="0">
              <a:buNone/>
            </a:pPr>
            <a:r>
              <a:rPr lang="ja-JP" altLang="en-US" sz="2400" b="1" dirty="0"/>
              <a:t>創業当初からの</a:t>
            </a:r>
            <a:r>
              <a:rPr lang="ja-JP" altLang="en-US" sz="2400" b="1" dirty="0">
                <a:solidFill>
                  <a:srgbClr val="FFC000"/>
                </a:solidFill>
              </a:rPr>
              <a:t>地域</a:t>
            </a:r>
            <a:r>
              <a:rPr lang="ja-JP" altLang="en-US" sz="2400" b="1" dirty="0"/>
              <a:t>の自治体や製造業のシステムをはじめ、現在では</a:t>
            </a:r>
            <a:r>
              <a:rPr lang="en-US" altLang="ja-JP" sz="2400" b="1" dirty="0" err="1"/>
              <a:t>kintone</a:t>
            </a:r>
            <a:r>
              <a:rPr lang="ja-JP" altLang="en-US" sz="2400" b="1" dirty="0"/>
              <a:t>、</a:t>
            </a:r>
            <a:r>
              <a:rPr lang="en-US" altLang="ja-JP" sz="2400" b="1" dirty="0"/>
              <a:t>Salesforce</a:t>
            </a:r>
            <a:r>
              <a:rPr lang="ja-JP" altLang="en-US" sz="2400" b="1" dirty="0"/>
              <a:t>、</a:t>
            </a:r>
            <a:r>
              <a:rPr lang="en-US" altLang="ja-JP" sz="2400" b="1" dirty="0"/>
              <a:t>IBM Cloud</a:t>
            </a:r>
            <a:r>
              <a:rPr lang="ja-JP" altLang="en-US" sz="2400" b="1" dirty="0"/>
              <a:t>の</a:t>
            </a:r>
            <a:r>
              <a:rPr lang="ja-JP" altLang="en-US" sz="2400" b="1" dirty="0">
                <a:solidFill>
                  <a:srgbClr val="FFC000"/>
                </a:solidFill>
              </a:rPr>
              <a:t>クラウド</a:t>
            </a:r>
            <a:r>
              <a:rPr lang="ja-JP" altLang="en-US" sz="2400" b="1" dirty="0"/>
              <a:t>、</a:t>
            </a:r>
            <a:r>
              <a:rPr lang="en-US" altLang="ja-JP" sz="2400" b="1" dirty="0"/>
              <a:t>BigFix</a:t>
            </a:r>
            <a:r>
              <a:rPr lang="ja-JP" altLang="en-US" sz="2400" b="1" dirty="0"/>
              <a:t>、</a:t>
            </a:r>
            <a:r>
              <a:rPr lang="en-US" altLang="ja-JP" sz="2400" b="1" dirty="0"/>
              <a:t>CrowdStrike</a:t>
            </a:r>
            <a:r>
              <a:rPr lang="ja-JP" altLang="en-US" sz="2400" b="1" dirty="0"/>
              <a:t>などのネットワークおよび</a:t>
            </a:r>
            <a:r>
              <a:rPr lang="ja-JP" altLang="en-US" sz="2400" b="1" dirty="0">
                <a:solidFill>
                  <a:srgbClr val="FFC000"/>
                </a:solidFill>
              </a:rPr>
              <a:t>セキュリティ</a:t>
            </a:r>
            <a:r>
              <a:rPr lang="ja-JP" altLang="en-US" sz="2400" b="1" dirty="0"/>
              <a:t>構築運用支援に注力しています。</a:t>
            </a:r>
            <a:r>
              <a:rPr lang="en-US" altLang="ja-JP" sz="2400" b="1" dirty="0"/>
              <a:t>2019</a:t>
            </a:r>
            <a:r>
              <a:rPr lang="ja-JP" altLang="en-US" sz="2400" b="1" dirty="0"/>
              <a:t>年に</a:t>
            </a:r>
            <a:r>
              <a:rPr lang="en-US" altLang="ja-JP" sz="2400" b="1" dirty="0"/>
              <a:t>IBM Excellence Award</a:t>
            </a:r>
            <a:r>
              <a:rPr lang="ja-JP" altLang="en-US" sz="2400" b="1" dirty="0"/>
              <a:t>、</a:t>
            </a:r>
            <a:r>
              <a:rPr lang="en-US" altLang="ja-JP" sz="2400" b="1" dirty="0"/>
              <a:t>2021</a:t>
            </a:r>
            <a:r>
              <a:rPr lang="ja-JP" altLang="en-US" sz="2400" b="1" dirty="0"/>
              <a:t>年には</a:t>
            </a:r>
            <a:r>
              <a:rPr lang="en-US" altLang="ja-JP" sz="2400" b="1" dirty="0"/>
              <a:t>CYBOZU AWARD</a:t>
            </a:r>
            <a:r>
              <a:rPr lang="ja-JP" altLang="en-US" sz="2400" b="1" dirty="0"/>
              <a:t>に選ばれています。</a:t>
            </a:r>
          </a:p>
          <a:p>
            <a:pPr marL="0" indent="0">
              <a:buNone/>
            </a:pPr>
            <a:endParaRPr lang="ja-JP" altLang="en-US" sz="2400" b="1" dirty="0"/>
          </a:p>
        </p:txBody>
      </p:sp>
      <p:pic>
        <p:nvPicPr>
          <p:cNvPr id="12" name="図 11" descr="ロゴ&#10;&#10;自動的に生成された説明">
            <a:extLst>
              <a:ext uri="{FF2B5EF4-FFF2-40B4-BE49-F238E27FC236}">
                <a16:creationId xmlns:a16="http://schemas.microsoft.com/office/drawing/2014/main" id="{013A3EB8-0EA1-4F75-93C6-1A90A1D3A0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5942" y="4369812"/>
            <a:ext cx="1298696" cy="1916832"/>
          </a:xfrm>
          <a:prstGeom prst="rect">
            <a:avLst/>
          </a:prstGeom>
        </p:spPr>
      </p:pic>
      <p:pic>
        <p:nvPicPr>
          <p:cNvPr id="16" name="図 15" descr="瓶, グループ, 民衆, 大きい が含まれている画像&#10;&#10;自動的に生成された説明">
            <a:extLst>
              <a:ext uri="{FF2B5EF4-FFF2-40B4-BE49-F238E27FC236}">
                <a16:creationId xmlns:a16="http://schemas.microsoft.com/office/drawing/2014/main" id="{C671DA64-BE4B-4C53-9D5A-BE52D77484E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4237680"/>
            <a:ext cx="3119770" cy="2340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587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681A9-A394-4943-BBD8-F1D4FDBABCD8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ja-JP" dirty="0"/>
              <a:t>05:</a:t>
            </a:r>
            <a:r>
              <a:rPr lang="ja-JP" altLang="en-US" dirty="0"/>
              <a:t>求める人物像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6876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4D4681A9-A394-4943-BBD8-F1D4FDBABCD8}" type="slidenum">
              <a:rPr lang="ja-JP" altLang="en-US" smtClean="0"/>
              <a:pPr>
                <a:spcAft>
                  <a:spcPts val="600"/>
                </a:spcAft>
              </a:pPr>
              <a:t>9</a:t>
            </a:fld>
            <a:endParaRPr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55160" cy="634082"/>
          </a:xfrm>
        </p:spPr>
        <p:txBody>
          <a:bodyPr anchor="ctr">
            <a:normAutofit/>
          </a:bodyPr>
          <a:lstStyle/>
          <a:p>
            <a:r>
              <a:rPr lang="en-US" altLang="ja-JP" dirty="0"/>
              <a:t>05:</a:t>
            </a:r>
            <a:r>
              <a:rPr lang="ja-JP" altLang="en-US" dirty="0"/>
              <a:t>求める人物像</a:t>
            </a:r>
            <a:r>
              <a:rPr lang="en-US" altLang="ja-JP" dirty="0"/>
              <a:t>(</a:t>
            </a:r>
            <a:r>
              <a:rPr lang="ja-JP" altLang="en-US" dirty="0"/>
              <a:t>弊社に向いている人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graphicFrame>
        <p:nvGraphicFramePr>
          <p:cNvPr id="8" name="コンテンツ プレースホルダー 1">
            <a:extLst>
              <a:ext uri="{FF2B5EF4-FFF2-40B4-BE49-F238E27FC236}">
                <a16:creationId xmlns:a16="http://schemas.microsoft.com/office/drawing/2014/main" id="{38DE32BB-CFB0-466C-A844-A0449E348F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0633502"/>
              </p:ext>
            </p:extLst>
          </p:nvPr>
        </p:nvGraphicFramePr>
        <p:xfrm>
          <a:off x="457200" y="1196752"/>
          <a:ext cx="822960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5939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1432</TotalTime>
  <Words>991</Words>
  <Application>Microsoft Office PowerPoint</Application>
  <PresentationFormat>画面に合わせる (4:3)</PresentationFormat>
  <Paragraphs>131</Paragraphs>
  <Slides>16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1" baseType="lpstr">
      <vt:lpstr>ＭＳ Ｐゴシック</vt:lpstr>
      <vt:lpstr>Arial</vt:lpstr>
      <vt:lpstr>Calibri</vt:lpstr>
      <vt:lpstr>Wingdings</vt:lpstr>
      <vt:lpstr>Office ​​テーマ</vt:lpstr>
      <vt:lpstr>会社案内</vt:lpstr>
      <vt:lpstr>02:学生の皆さんへ</vt:lpstr>
      <vt:lpstr>02:学生の皆さんへ</vt:lpstr>
      <vt:lpstr>03:会社概要</vt:lpstr>
      <vt:lpstr>03:会社概要(会社データ)</vt:lpstr>
      <vt:lpstr>03:会社概要(近年沿革)</vt:lpstr>
      <vt:lpstr>03:会社概要(事業内容)</vt:lpstr>
      <vt:lpstr>05:求める人物像</vt:lpstr>
      <vt:lpstr>05:求める人物像(弊社に向いている人)</vt:lpstr>
      <vt:lpstr>06:募集職種</vt:lpstr>
      <vt:lpstr>06:募集職種(職種、待遇について)</vt:lpstr>
      <vt:lpstr>06:募集職種(キャリアパス)</vt:lpstr>
      <vt:lpstr>07:選考スケジュール</vt:lpstr>
      <vt:lpstr>07:選考スケジュール　 (会社説明会経由)の場合</vt:lpstr>
      <vt:lpstr>07:選考スケジュール　 (リクナビ経由)の場合</vt:lpstr>
      <vt:lpstr>最後に…弊社のアピールポイントです！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岩田 佳代子</dc:creator>
  <cp:lastModifiedBy>清川佳代子</cp:lastModifiedBy>
  <cp:revision>275</cp:revision>
  <cp:lastPrinted>2021-06-16T08:47:54Z</cp:lastPrinted>
  <dcterms:created xsi:type="dcterms:W3CDTF">2013-10-02T06:14:15Z</dcterms:created>
  <dcterms:modified xsi:type="dcterms:W3CDTF">2023-10-30T02:12:23Z</dcterms:modified>
</cp:coreProperties>
</file>